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536" r:id="rId2"/>
    <p:sldId id="326" r:id="rId3"/>
    <p:sldId id="480" r:id="rId4"/>
    <p:sldId id="468" r:id="rId5"/>
    <p:sldId id="485" r:id="rId6"/>
    <p:sldId id="488" r:id="rId7"/>
    <p:sldId id="384" r:id="rId8"/>
    <p:sldId id="388" r:id="rId9"/>
    <p:sldId id="360" r:id="rId10"/>
    <p:sldId id="523" r:id="rId11"/>
    <p:sldId id="524" r:id="rId12"/>
    <p:sldId id="525" r:id="rId13"/>
    <p:sldId id="528" r:id="rId14"/>
    <p:sldId id="530" r:id="rId15"/>
    <p:sldId id="532" r:id="rId16"/>
    <p:sldId id="533" r:id="rId17"/>
    <p:sldId id="534" r:id="rId18"/>
    <p:sldId id="479" r:id="rId19"/>
    <p:sldId id="359" r:id="rId20"/>
    <p:sldId id="437" r:id="rId21"/>
    <p:sldId id="456" r:id="rId22"/>
    <p:sldId id="514" r:id="rId23"/>
    <p:sldId id="487" r:id="rId24"/>
    <p:sldId id="459" r:id="rId25"/>
    <p:sldId id="460" r:id="rId26"/>
    <p:sldId id="470" r:id="rId27"/>
    <p:sldId id="500" r:id="rId28"/>
    <p:sldId id="501" r:id="rId29"/>
    <p:sldId id="484" r:id="rId30"/>
    <p:sldId id="474" r:id="rId31"/>
    <p:sldId id="476" r:id="rId32"/>
    <p:sldId id="477" r:id="rId33"/>
    <p:sldId id="544" r:id="rId3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D68918"/>
    <a:srgbClr val="336600"/>
    <a:srgbClr val="660066"/>
    <a:srgbClr val="660033"/>
    <a:srgbClr val="E95E1F"/>
    <a:srgbClr val="FF4F4F"/>
    <a:srgbClr val="0129A7"/>
    <a:srgbClr val="FF0000"/>
    <a:srgbClr val="4F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1" autoAdjust="0"/>
    <p:restoredTop sz="71154" autoAdjust="0"/>
  </p:normalViewPr>
  <p:slideViewPr>
    <p:cSldViewPr>
      <p:cViewPr varScale="1">
        <p:scale>
          <a:sx n="48" d="100"/>
          <a:sy n="48" d="100"/>
        </p:scale>
        <p:origin x="1688"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2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B6E7A72F-6F4C-4466-B0C3-1774F8E66617}" type="datetimeFigureOut">
              <a:rPr lang="en-US"/>
              <a:pPr>
                <a:defRPr/>
              </a:pPr>
              <a:t>2/11/2021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027ECBA-630D-43B5-847F-C0CEE5E87FAD}" type="slidenum">
              <a:rPr lang="en-US" altLang="en-US"/>
              <a:pPr>
                <a:defRPr/>
              </a:pPr>
              <a:t>‹#›</a:t>
            </a:fld>
            <a:endParaRPr lang="en-US" altLang="en-US"/>
          </a:p>
        </p:txBody>
      </p:sp>
    </p:spTree>
    <p:extLst>
      <p:ext uri="{BB962C8B-B14F-4D97-AF65-F5344CB8AC3E}">
        <p14:creationId xmlns:p14="http://schemas.microsoft.com/office/powerpoint/2010/main" val="892562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B68C47-9696-40F1-9149-E36FC003B474}" type="slidenum">
              <a:rPr lang="en-US" altLang="en-US" smtClean="0"/>
              <a:pPr/>
              <a:t>6</a:t>
            </a:fld>
            <a:endParaRPr lang="en-US" altLang="en-US"/>
          </a:p>
        </p:txBody>
      </p:sp>
    </p:spTree>
    <p:extLst>
      <p:ext uri="{BB962C8B-B14F-4D97-AF65-F5344CB8AC3E}">
        <p14:creationId xmlns:p14="http://schemas.microsoft.com/office/powerpoint/2010/main" val="62499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Due to the planar nature of the peptide group, a polypeptide chain can be seen to have a backbone that consists of a series of rigid planar peptide groups linked by the C</a:t>
            </a:r>
            <a:r>
              <a:rPr lang="en-GB" sz="1200" kern="1200" baseline="-25000" dirty="0">
                <a:solidFill>
                  <a:schemeClr val="tx1"/>
                </a:solidFill>
                <a:effectLst/>
                <a:latin typeface="+mn-lt"/>
                <a:ea typeface="+mn-ea"/>
                <a:cs typeface="+mn-cs"/>
              </a:rPr>
              <a:t>α</a:t>
            </a:r>
            <a:r>
              <a:rPr lang="en-GB" sz="1200" kern="1200" dirty="0">
                <a:solidFill>
                  <a:schemeClr val="tx1"/>
                </a:solidFill>
                <a:effectLst/>
                <a:latin typeface="+mn-lt"/>
                <a:ea typeface="+mn-ea"/>
                <a:cs typeface="+mn-cs"/>
              </a:rPr>
              <a:t> atoms. Though rotation is not permitted about the peptide bonds, rotation can happen around the C</a:t>
            </a:r>
            <a:r>
              <a:rPr lang="en-GB" sz="1200" kern="1200" baseline="-25000" dirty="0">
                <a:solidFill>
                  <a:schemeClr val="tx1"/>
                </a:solidFill>
                <a:effectLst/>
                <a:latin typeface="+mn-lt"/>
                <a:ea typeface="+mn-ea"/>
                <a:cs typeface="+mn-cs"/>
              </a:rPr>
              <a:t>α</a:t>
            </a:r>
            <a:r>
              <a:rPr lang="en-GB" sz="1200" kern="1200" dirty="0">
                <a:solidFill>
                  <a:schemeClr val="tx1"/>
                </a:solidFill>
                <a:effectLst/>
                <a:latin typeface="+mn-lt"/>
                <a:ea typeface="+mn-ea"/>
                <a:cs typeface="+mn-cs"/>
              </a:rPr>
              <a:t>–N and C</a:t>
            </a:r>
            <a:r>
              <a:rPr lang="en-GB" sz="1200" kern="1200" baseline="-25000" dirty="0">
                <a:solidFill>
                  <a:schemeClr val="tx1"/>
                </a:solidFill>
                <a:effectLst/>
                <a:latin typeface="+mn-lt"/>
                <a:ea typeface="+mn-ea"/>
                <a:cs typeface="+mn-cs"/>
              </a:rPr>
              <a:t>α</a:t>
            </a:r>
            <a:r>
              <a:rPr lang="en-GB" sz="1200" kern="1200" dirty="0">
                <a:solidFill>
                  <a:schemeClr val="tx1"/>
                </a:solidFill>
                <a:effectLst/>
                <a:latin typeface="+mn-lt"/>
                <a:ea typeface="+mn-ea"/>
                <a:cs typeface="+mn-cs"/>
              </a:rPr>
              <a:t>–C bonds. The angles of rotation, termed </a:t>
            </a:r>
            <a:r>
              <a:rPr lang="en-GB" sz="1200" b="1" kern="1200" dirty="0">
                <a:solidFill>
                  <a:schemeClr val="tx1"/>
                </a:solidFill>
                <a:effectLst/>
                <a:latin typeface="+mn-lt"/>
                <a:ea typeface="+mn-ea"/>
                <a:cs typeface="+mn-cs"/>
              </a:rPr>
              <a:t>torsion angles</a:t>
            </a:r>
            <a:r>
              <a:rPr lang="en-GB" sz="1200" kern="1200" dirty="0">
                <a:solidFill>
                  <a:schemeClr val="tx1"/>
                </a:solidFill>
                <a:effectLst/>
                <a:latin typeface="+mn-lt"/>
                <a:ea typeface="+mn-ea"/>
                <a:cs typeface="+mn-cs"/>
              </a:rPr>
              <a:t> , about these bonds specify the conformation of a polypeptide backbone. The torsion angles about the C</a:t>
            </a:r>
            <a:r>
              <a:rPr lang="en-GB" sz="1200" kern="1200" baseline="-25000" dirty="0">
                <a:solidFill>
                  <a:schemeClr val="tx1"/>
                </a:solidFill>
                <a:effectLst/>
                <a:latin typeface="+mn-lt"/>
                <a:ea typeface="+mn-ea"/>
                <a:cs typeface="+mn-cs"/>
              </a:rPr>
              <a:t>α</a:t>
            </a:r>
            <a:r>
              <a:rPr lang="en-GB" sz="1200" kern="1200" dirty="0">
                <a:solidFill>
                  <a:schemeClr val="tx1"/>
                </a:solidFill>
                <a:effectLst/>
                <a:latin typeface="+mn-lt"/>
                <a:ea typeface="+mn-ea"/>
                <a:cs typeface="+mn-cs"/>
              </a:rPr>
              <a:t>–N and C</a:t>
            </a:r>
            <a:r>
              <a:rPr lang="en-GB" sz="1200" kern="1200" baseline="-25000" dirty="0">
                <a:solidFill>
                  <a:schemeClr val="tx1"/>
                </a:solidFill>
                <a:effectLst/>
                <a:latin typeface="+mn-lt"/>
                <a:ea typeface="+mn-ea"/>
                <a:cs typeface="+mn-cs"/>
              </a:rPr>
              <a:t>α</a:t>
            </a:r>
            <a:r>
              <a:rPr lang="en-GB" sz="1200" kern="1200" dirty="0">
                <a:solidFill>
                  <a:schemeClr val="tx1"/>
                </a:solidFill>
                <a:effectLst/>
                <a:latin typeface="+mn-lt"/>
                <a:ea typeface="+mn-ea"/>
                <a:cs typeface="+mn-cs"/>
              </a:rPr>
              <a:t>–C bonds are referred to as </a:t>
            </a:r>
            <a:r>
              <a:rPr lang="en-GB" sz="1200" i="1" kern="1200" dirty="0">
                <a:solidFill>
                  <a:schemeClr val="tx1"/>
                </a:solidFill>
                <a:effectLst/>
                <a:latin typeface="+mn-lt"/>
                <a:ea typeface="+mn-ea"/>
                <a:cs typeface="+mn-cs"/>
              </a:rPr>
              <a:t>ɸ</a:t>
            </a:r>
            <a:r>
              <a:rPr lang="en-GB" sz="1200" kern="1200" dirty="0">
                <a:solidFill>
                  <a:schemeClr val="tx1"/>
                </a:solidFill>
                <a:effectLst/>
                <a:latin typeface="+mn-lt"/>
                <a:ea typeface="+mn-ea"/>
                <a:cs typeface="+mn-cs"/>
              </a:rPr>
              <a:t> (phi) and </a:t>
            </a:r>
            <a:r>
              <a:rPr lang="en-GB" sz="1200" i="1" kern="1200" dirty="0">
                <a:solidFill>
                  <a:schemeClr val="tx1"/>
                </a:solidFill>
                <a:effectLst/>
                <a:latin typeface="+mn-lt"/>
                <a:ea typeface="+mn-ea"/>
                <a:cs typeface="+mn-cs"/>
              </a:rPr>
              <a:t>ψ</a:t>
            </a:r>
            <a:r>
              <a:rPr lang="en-GB" sz="1200" kern="1200" dirty="0">
                <a:solidFill>
                  <a:schemeClr val="tx1"/>
                </a:solidFill>
                <a:effectLst/>
                <a:latin typeface="+mn-lt"/>
                <a:ea typeface="+mn-ea"/>
                <a:cs typeface="+mn-cs"/>
              </a:rPr>
              <a:t>. (psi), respectively. </a:t>
            </a:r>
            <a:endParaRPr lang="en-GB" dirty="0"/>
          </a:p>
        </p:txBody>
      </p:sp>
      <p:sp>
        <p:nvSpPr>
          <p:cNvPr id="4" name="Slide Number Placeholder 3"/>
          <p:cNvSpPr>
            <a:spLocks noGrp="1"/>
          </p:cNvSpPr>
          <p:nvPr>
            <p:ph type="sldNum" sz="quarter" idx="10"/>
          </p:nvPr>
        </p:nvSpPr>
        <p:spPr/>
        <p:txBody>
          <a:bodyPr/>
          <a:lstStyle/>
          <a:p>
            <a:pPr>
              <a:defRPr/>
            </a:pPr>
            <a:fld id="{D027ECBA-630D-43B5-847F-C0CEE5E87FAD}" type="slidenum">
              <a:rPr lang="en-US" altLang="en-US" smtClean="0"/>
              <a:pPr>
                <a:defRPr/>
              </a:pPr>
              <a:t>8</a:t>
            </a:fld>
            <a:endParaRPr lang="en-US" altLang="en-US"/>
          </a:p>
        </p:txBody>
      </p:sp>
    </p:spTree>
    <p:extLst>
      <p:ext uri="{BB962C8B-B14F-4D97-AF65-F5344CB8AC3E}">
        <p14:creationId xmlns:p14="http://schemas.microsoft.com/office/powerpoint/2010/main" val="396125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Steric constraints apply to </a:t>
            </a:r>
            <a:r>
              <a:rPr lang="en-GB" i="1" dirty="0"/>
              <a:t>ɸ</a:t>
            </a:r>
            <a:r>
              <a:rPr lang="en-GB" dirty="0"/>
              <a:t> and </a:t>
            </a:r>
            <a:r>
              <a:rPr lang="en-GB" i="1" dirty="0"/>
              <a:t>ψ</a:t>
            </a:r>
            <a:r>
              <a:rPr lang="en-GB" i="0" dirty="0"/>
              <a:t>.</a:t>
            </a:r>
            <a:r>
              <a:rPr lang="en-GB" i="0" baseline="0" dirty="0"/>
              <a:t> </a:t>
            </a:r>
            <a:r>
              <a:rPr lang="en-GB" dirty="0"/>
              <a:t>As a result of which, only certain values of </a:t>
            </a:r>
            <a:r>
              <a:rPr lang="en-GB" i="1" dirty="0"/>
              <a:t>ɸ</a:t>
            </a:r>
            <a:r>
              <a:rPr lang="en-GB" dirty="0"/>
              <a:t> and </a:t>
            </a:r>
            <a:r>
              <a:rPr lang="en-GB" i="1" dirty="0"/>
              <a:t>ψ</a:t>
            </a:r>
            <a:r>
              <a:rPr lang="en-GB" dirty="0"/>
              <a:t> are permitted whilst others are not;</a:t>
            </a:r>
            <a:r>
              <a:rPr lang="en-GB" baseline="0" dirty="0"/>
              <a:t> </a:t>
            </a:r>
            <a:r>
              <a:rPr lang="en-GB" dirty="0"/>
              <a:t>hence only</a:t>
            </a:r>
            <a:r>
              <a:rPr lang="en-GB" baseline="0" dirty="0"/>
              <a:t> certain</a:t>
            </a:r>
            <a:r>
              <a:rPr lang="en-GB" dirty="0"/>
              <a:t> conformations of the peptides</a:t>
            </a:r>
            <a:r>
              <a:rPr lang="en-GB" baseline="0" dirty="0"/>
              <a:t> are possible. </a:t>
            </a:r>
            <a:r>
              <a:rPr lang="en-GB" dirty="0"/>
              <a:t>It is possible to calculate these permitted values for a given residue in the context of a polypeptide. A conformational plot of </a:t>
            </a:r>
            <a:r>
              <a:rPr lang="en-GB" i="1" dirty="0"/>
              <a:t>ɸ</a:t>
            </a:r>
            <a:r>
              <a:rPr lang="en-GB" dirty="0"/>
              <a:t> against </a:t>
            </a:r>
            <a:r>
              <a:rPr lang="en-GB" i="1" dirty="0"/>
              <a:t>ψ</a:t>
            </a:r>
            <a:r>
              <a:rPr lang="en-GB" dirty="0"/>
              <a:t> for a particular residue is known as a </a:t>
            </a:r>
            <a:r>
              <a:rPr lang="en-GB" b="1" dirty="0"/>
              <a:t>Ramachandran plot</a:t>
            </a:r>
            <a:r>
              <a:rPr lang="en-GB" dirty="0"/>
              <a:t> (after its inventor, G. N. Ramachandran). This plot allows us to identify those conformations (i.e. for a particular value of </a:t>
            </a:r>
            <a:r>
              <a:rPr lang="en-GB" i="1" dirty="0"/>
              <a:t>ɸ</a:t>
            </a:r>
            <a:r>
              <a:rPr lang="en-GB" dirty="0"/>
              <a:t> and </a:t>
            </a:r>
            <a:r>
              <a:rPr lang="en-GB" i="1" dirty="0"/>
              <a:t>ψ</a:t>
            </a:r>
            <a:r>
              <a:rPr lang="en-GB" dirty="0"/>
              <a:t>) that are sterically favourable or unfavourable.</a:t>
            </a:r>
            <a:r>
              <a:rPr lang="en-GB" baseline="0" dirty="0"/>
              <a:t> </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D027ECBA-630D-43B5-847F-C0CEE5E87FAD}" type="slidenum">
              <a:rPr lang="en-US" altLang="en-US" smtClean="0"/>
              <a:pPr>
                <a:defRPr/>
              </a:pPr>
              <a:t>9</a:t>
            </a:fld>
            <a:endParaRPr lang="en-US" altLang="en-US"/>
          </a:p>
        </p:txBody>
      </p:sp>
    </p:spTree>
    <p:extLst>
      <p:ext uri="{BB962C8B-B14F-4D97-AF65-F5344CB8AC3E}">
        <p14:creationId xmlns:p14="http://schemas.microsoft.com/office/powerpoint/2010/main" val="168914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b="1">
                <a:ea typeface="DejaVu Sans" charset="0"/>
                <a:cs typeface="DejaVu Sans" charset="0"/>
              </a:rPr>
              <a:t>FIGURE 4-4 Models of the </a:t>
            </a:r>
            <a:r>
              <a:rPr lang="en-IN" altLang="en-US" b="1">
                <a:latin typeface="Symbol" panose="05050102010706020507" pitchFamily="18" charset="2"/>
                <a:ea typeface="DejaVu Sans" charset="0"/>
                <a:cs typeface="DejaVu Sans" charset="0"/>
              </a:rPr>
              <a:t>α</a:t>
            </a:r>
            <a:r>
              <a:rPr lang="en-IN" altLang="en-US" b="1">
                <a:ea typeface="DejaVu Sans" charset="0"/>
                <a:cs typeface="DejaVu Sans" charset="0"/>
              </a:rPr>
              <a:t> helix, showing different aspects of its structure.</a:t>
            </a:r>
            <a:r>
              <a:rPr lang="en-IN" altLang="en-US">
                <a:ea typeface="DejaVu Sans" charset="0"/>
                <a:cs typeface="DejaVu Sans" charset="0"/>
              </a:rPr>
              <a:t> (a) Ball-and-stick model showing the intrachain hydrogen bonds. The repeat unit is a single turn of the helix, 3.6 residues. (b) The </a:t>
            </a:r>
            <a:r>
              <a:rPr lang="en-IN" altLang="en-US">
                <a:latin typeface="Symbol" panose="05050102010706020507" pitchFamily="18" charset="2"/>
                <a:ea typeface="DejaVu Sans" charset="0"/>
                <a:cs typeface="DejaVu Sans" charset="0"/>
              </a:rPr>
              <a:t>α</a:t>
            </a:r>
            <a:r>
              <a:rPr lang="en-IN" altLang="en-US">
                <a:ea typeface="DejaVu Sans" charset="0"/>
                <a:cs typeface="DejaVu Sans" charset="0"/>
              </a:rPr>
              <a:t> helix viewed from one end, looking down the longitudinal axis (derived from PDB ID 4TNC). Note the positions of the R groups, represented by purple spheres. This ball-and-stick model, which emphasizes the helical arrangement, gives the false impression that the helix is hollow, because the balls do not represent the van der Waals radii of the individual atoms. (c) As this space-filling model shows, the atoms in the center of the </a:t>
            </a:r>
            <a:r>
              <a:rPr lang="en-IN" altLang="en-US">
                <a:latin typeface="Symbol" panose="05050102010706020507" pitchFamily="18" charset="2"/>
                <a:ea typeface="DejaVu Sans" charset="0"/>
                <a:cs typeface="DejaVu Sans" charset="0"/>
              </a:rPr>
              <a:t>α</a:t>
            </a:r>
            <a:r>
              <a:rPr lang="en-IN" altLang="en-US">
                <a:ea typeface="DejaVu Sans" charset="0"/>
                <a:cs typeface="DejaVu Sans" charset="0"/>
              </a:rPr>
              <a:t> helix are in very close contact. (d) Helical wheel projection of an </a:t>
            </a:r>
            <a:r>
              <a:rPr lang="en-IN" altLang="en-US">
                <a:latin typeface="Symbol" panose="05050102010706020507" pitchFamily="18" charset="2"/>
                <a:ea typeface="DejaVu Sans" charset="0"/>
                <a:cs typeface="DejaVu Sans" charset="0"/>
              </a:rPr>
              <a:t>α</a:t>
            </a:r>
            <a:r>
              <a:rPr lang="en-IN" altLang="en-US">
                <a:ea typeface="DejaVu Sans" charset="0"/>
                <a:cs typeface="DejaVu Sans" charset="0"/>
              </a:rPr>
              <a:t> helix. This representation can be colored to identify surfaces with particular properties. The yellow residues, for example, could be hydrophobic and conform to an interface between the helix shown here and another part of the same or another polypeptide. The red and blue residues illustrate the potential for interaction of negatively and positively charged side chains separated by two residues in the helix.</a:t>
            </a:r>
          </a:p>
          <a:p>
            <a:endParaRPr lang="en-US" alt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A502BFE-FCD6-47D5-856B-40FEF54A668D}" type="slidenum">
              <a:rPr lang="en-US" altLang="en-US" smtClean="0"/>
              <a:pPr/>
              <a:t>12</a:t>
            </a:fld>
            <a:endParaRPr lang="en-US" altLang="en-US"/>
          </a:p>
        </p:txBody>
      </p:sp>
    </p:spTree>
    <p:extLst>
      <p:ext uri="{BB962C8B-B14F-4D97-AF65-F5344CB8AC3E}">
        <p14:creationId xmlns:p14="http://schemas.microsoft.com/office/powerpoint/2010/main" val="346890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b="1">
                <a:ea typeface="DejaVu Sans" charset="0"/>
                <a:cs typeface="DejaVu Sans" charset="0"/>
              </a:rPr>
              <a:t>The </a:t>
            </a:r>
            <a:r>
              <a:rPr lang="en-IN" altLang="en-US" b="1">
                <a:latin typeface="Symbol" panose="05050102010706020507" pitchFamily="18" charset="2"/>
                <a:ea typeface="DejaVu Sans" charset="0"/>
                <a:cs typeface="DejaVu Sans" charset="0"/>
              </a:rPr>
              <a:t>β</a:t>
            </a:r>
            <a:r>
              <a:rPr lang="en-IN" altLang="en-US" b="1">
                <a:ea typeface="DejaVu Sans" charset="0"/>
                <a:cs typeface="DejaVu Sans" charset="0"/>
              </a:rPr>
              <a:t> conformation of polypeptide chains.</a:t>
            </a:r>
            <a:r>
              <a:rPr lang="en-IN" altLang="en-US">
                <a:ea typeface="DejaVu Sans" charset="0"/>
                <a:cs typeface="DejaVu Sans" charset="0"/>
              </a:rPr>
              <a:t> These top and side views reveal the R groups extending out from the </a:t>
            </a:r>
            <a:r>
              <a:rPr lang="en-IN" altLang="en-US">
                <a:latin typeface="Symbol" panose="05050102010706020507" pitchFamily="18" charset="2"/>
                <a:ea typeface="DejaVu Sans" charset="0"/>
                <a:cs typeface="DejaVu Sans" charset="0"/>
              </a:rPr>
              <a:t>β</a:t>
            </a:r>
            <a:r>
              <a:rPr lang="en-IN" altLang="en-US">
                <a:ea typeface="DejaVu Sans" charset="0"/>
                <a:cs typeface="DejaVu Sans" charset="0"/>
              </a:rPr>
              <a:t> sheet and emphasize the pleated shape described by the planes of the peptide bonds. (An alternative name for this structure is </a:t>
            </a:r>
            <a:r>
              <a:rPr lang="en-IN" altLang="en-US">
                <a:latin typeface="Symbol" panose="05050102010706020507" pitchFamily="18" charset="2"/>
                <a:ea typeface="DejaVu Sans" charset="0"/>
                <a:cs typeface="DejaVu Sans" charset="0"/>
              </a:rPr>
              <a:t>β</a:t>
            </a:r>
            <a:r>
              <a:rPr lang="en-IN" altLang="en-US">
                <a:ea typeface="DejaVu Sans" charset="0"/>
                <a:cs typeface="DejaVu Sans" charset="0"/>
              </a:rPr>
              <a:t>-pleated sheet.) Hydrogen-bond cross-links between adjacent chains are also shown. The amino-terminal to carboxyl-terminal orientations of adjacent chains (arrows) can be the same or opposite, forming (a) an antiparallel </a:t>
            </a:r>
            <a:r>
              <a:rPr lang="en-IN" altLang="en-US">
                <a:latin typeface="Symbol" panose="05050102010706020507" pitchFamily="18" charset="2"/>
                <a:ea typeface="DejaVu Sans" charset="0"/>
                <a:cs typeface="DejaVu Sans" charset="0"/>
              </a:rPr>
              <a:t>β</a:t>
            </a:r>
            <a:r>
              <a:rPr lang="en-IN" altLang="en-US">
                <a:ea typeface="DejaVu Sans" charset="0"/>
                <a:cs typeface="DejaVu Sans" charset="0"/>
              </a:rPr>
              <a:t> sheet or (b) a parallel </a:t>
            </a:r>
            <a:r>
              <a:rPr lang="en-IN" altLang="en-US">
                <a:latin typeface="Symbol" panose="05050102010706020507" pitchFamily="18" charset="2"/>
                <a:ea typeface="DejaVu Sans" charset="0"/>
                <a:cs typeface="DejaVu Sans" charset="0"/>
              </a:rPr>
              <a:t>β</a:t>
            </a:r>
            <a:r>
              <a:rPr lang="en-IN" altLang="en-US">
                <a:ea typeface="DejaVu Sans" charset="0"/>
                <a:cs typeface="DejaVu Sans" charset="0"/>
              </a:rPr>
              <a:t> sheet.</a:t>
            </a:r>
          </a:p>
          <a:p>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279A20-90C4-4422-9EE5-5477615A4755}" type="slidenum">
              <a:rPr lang="en-US" altLang="en-US" smtClean="0"/>
              <a:pPr/>
              <a:t>13</a:t>
            </a:fld>
            <a:endParaRPr lang="en-US" altLang="en-US"/>
          </a:p>
        </p:txBody>
      </p:sp>
    </p:spTree>
    <p:extLst>
      <p:ext uri="{BB962C8B-B14F-4D97-AF65-F5344CB8AC3E}">
        <p14:creationId xmlns:p14="http://schemas.microsoft.com/office/powerpoint/2010/main" val="21982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027ECBA-630D-43B5-847F-C0CEE5E87FAD}" type="slidenum">
              <a:rPr lang="en-US" altLang="en-US" smtClean="0"/>
              <a:pPr>
                <a:defRPr/>
              </a:pPr>
              <a:t>29</a:t>
            </a:fld>
            <a:endParaRPr lang="en-US" altLang="en-US"/>
          </a:p>
        </p:txBody>
      </p:sp>
    </p:spTree>
    <p:extLst>
      <p:ext uri="{BB962C8B-B14F-4D97-AF65-F5344CB8AC3E}">
        <p14:creationId xmlns:p14="http://schemas.microsoft.com/office/powerpoint/2010/main" val="2909017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BBD1583-55C0-401A-802F-9CAD7074A39D}" type="datetimeFigureOut">
              <a:rPr lang="en-US"/>
              <a:pPr>
                <a:defRPr/>
              </a:pPr>
              <a:t>2/11/2021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8696BD-E5D2-4F62-B7F6-A96266E6C584}" type="slidenum">
              <a:rPr lang="en-US" altLang="en-US"/>
              <a:pPr>
                <a:defRPr/>
              </a:pPr>
              <a:t>‹#›</a:t>
            </a:fld>
            <a:endParaRPr lang="en-US" altLang="en-US"/>
          </a:p>
        </p:txBody>
      </p:sp>
    </p:spTree>
    <p:extLst>
      <p:ext uri="{BB962C8B-B14F-4D97-AF65-F5344CB8AC3E}">
        <p14:creationId xmlns:p14="http://schemas.microsoft.com/office/powerpoint/2010/main" val="175980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96218A5-576F-406C-BFEB-131F3A3AD8FF}" type="datetimeFigureOut">
              <a:rPr lang="en-US"/>
              <a:pPr>
                <a:defRPr/>
              </a:pPr>
              <a:t>2/11/2021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B8A633-5094-4FC6-9522-CEBBC16553EA}" type="slidenum">
              <a:rPr lang="en-US" altLang="en-US"/>
              <a:pPr>
                <a:defRPr/>
              </a:pPr>
              <a:t>‹#›</a:t>
            </a:fld>
            <a:endParaRPr lang="en-US" altLang="en-US"/>
          </a:p>
        </p:txBody>
      </p:sp>
    </p:spTree>
    <p:extLst>
      <p:ext uri="{BB962C8B-B14F-4D97-AF65-F5344CB8AC3E}">
        <p14:creationId xmlns:p14="http://schemas.microsoft.com/office/powerpoint/2010/main" val="1851687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16F77E4-C8FD-4B13-BD44-E66BF0B6EAE0}" type="datetimeFigureOut">
              <a:rPr lang="en-US"/>
              <a:pPr>
                <a:defRPr/>
              </a:pPr>
              <a:t>2/11/2021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2B73954-F219-433B-8A2F-502211FC21FA}" type="slidenum">
              <a:rPr lang="en-US" altLang="en-US"/>
              <a:pPr>
                <a:defRPr/>
              </a:pPr>
              <a:t>‹#›</a:t>
            </a:fld>
            <a:endParaRPr lang="en-US" altLang="en-US"/>
          </a:p>
        </p:txBody>
      </p:sp>
    </p:spTree>
    <p:extLst>
      <p:ext uri="{BB962C8B-B14F-4D97-AF65-F5344CB8AC3E}">
        <p14:creationId xmlns:p14="http://schemas.microsoft.com/office/powerpoint/2010/main" val="75851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280A29C-9008-4146-9A3F-B5514A63F86A}" type="datetimeFigureOut">
              <a:rPr lang="en-US"/>
              <a:pPr>
                <a:defRPr/>
              </a:pPr>
              <a:t>2/11/2021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5B1CB27-296C-4CF0-B402-185102698A3F}" type="slidenum">
              <a:rPr lang="en-US" altLang="en-US"/>
              <a:pPr>
                <a:defRPr/>
              </a:pPr>
              <a:t>‹#›</a:t>
            </a:fld>
            <a:endParaRPr lang="en-US" altLang="en-US"/>
          </a:p>
        </p:txBody>
      </p:sp>
    </p:spTree>
    <p:extLst>
      <p:ext uri="{BB962C8B-B14F-4D97-AF65-F5344CB8AC3E}">
        <p14:creationId xmlns:p14="http://schemas.microsoft.com/office/powerpoint/2010/main" val="3985761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7376878-DF66-4834-984B-7095DBFAF1CD}" type="datetimeFigureOut">
              <a:rPr lang="en-US"/>
              <a:pPr>
                <a:defRPr/>
              </a:pPr>
              <a:t>2/11/2021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1232B44-0232-43C8-A4ED-2581F0011FE1}" type="slidenum">
              <a:rPr lang="en-US" altLang="en-US"/>
              <a:pPr>
                <a:defRPr/>
              </a:pPr>
              <a:t>‹#›</a:t>
            </a:fld>
            <a:endParaRPr lang="en-US" altLang="en-US"/>
          </a:p>
        </p:txBody>
      </p:sp>
    </p:spTree>
    <p:extLst>
      <p:ext uri="{BB962C8B-B14F-4D97-AF65-F5344CB8AC3E}">
        <p14:creationId xmlns:p14="http://schemas.microsoft.com/office/powerpoint/2010/main" val="79377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32C3128-EEAB-4654-9FDB-7CEDBCAE26D7}" type="datetimeFigureOut">
              <a:rPr lang="en-US"/>
              <a:pPr>
                <a:defRPr/>
              </a:pPr>
              <a:t>2/11/2021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E8582AD-8141-42B6-B4C5-BF202A724E00}" type="slidenum">
              <a:rPr lang="en-US" altLang="en-US"/>
              <a:pPr>
                <a:defRPr/>
              </a:pPr>
              <a:t>‹#›</a:t>
            </a:fld>
            <a:endParaRPr lang="en-US" altLang="en-US"/>
          </a:p>
        </p:txBody>
      </p:sp>
    </p:spTree>
    <p:extLst>
      <p:ext uri="{BB962C8B-B14F-4D97-AF65-F5344CB8AC3E}">
        <p14:creationId xmlns:p14="http://schemas.microsoft.com/office/powerpoint/2010/main" val="2667793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F5A9743-DDFD-451B-918B-91C664BD7BD7}" type="datetimeFigureOut">
              <a:rPr lang="en-US"/>
              <a:pPr>
                <a:defRPr/>
              </a:pPr>
              <a:t>2/11/2021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86BB22F-A2F7-4CB6-8D01-3DEE8E9334E2}" type="slidenum">
              <a:rPr lang="en-US" altLang="en-US"/>
              <a:pPr>
                <a:defRPr/>
              </a:pPr>
              <a:t>‹#›</a:t>
            </a:fld>
            <a:endParaRPr lang="en-US" altLang="en-US"/>
          </a:p>
        </p:txBody>
      </p:sp>
    </p:spTree>
    <p:extLst>
      <p:ext uri="{BB962C8B-B14F-4D97-AF65-F5344CB8AC3E}">
        <p14:creationId xmlns:p14="http://schemas.microsoft.com/office/powerpoint/2010/main" val="1943567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E57C43C-BF86-4C6D-8A2B-CA3ACA3292CB}" type="datetimeFigureOut">
              <a:rPr lang="en-US"/>
              <a:pPr>
                <a:defRPr/>
              </a:pPr>
              <a:t>2/11/2021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5F0A9DC-777E-4A84-9B6A-71C13C65D6FD}" type="slidenum">
              <a:rPr lang="en-US" altLang="en-US"/>
              <a:pPr>
                <a:defRPr/>
              </a:pPr>
              <a:t>‹#›</a:t>
            </a:fld>
            <a:endParaRPr lang="en-US" altLang="en-US"/>
          </a:p>
        </p:txBody>
      </p:sp>
    </p:spTree>
    <p:extLst>
      <p:ext uri="{BB962C8B-B14F-4D97-AF65-F5344CB8AC3E}">
        <p14:creationId xmlns:p14="http://schemas.microsoft.com/office/powerpoint/2010/main" val="343051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B64D810-B8D9-47AA-80EE-8C145B0A0CF3}" type="datetimeFigureOut">
              <a:rPr lang="en-US"/>
              <a:pPr>
                <a:defRPr/>
              </a:pPr>
              <a:t>2/11/2021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A71C517-788B-406A-ACFB-6EB4581C4D03}" type="slidenum">
              <a:rPr lang="en-US" altLang="en-US"/>
              <a:pPr>
                <a:defRPr/>
              </a:pPr>
              <a:t>‹#›</a:t>
            </a:fld>
            <a:endParaRPr lang="en-US" altLang="en-US"/>
          </a:p>
        </p:txBody>
      </p:sp>
    </p:spTree>
    <p:extLst>
      <p:ext uri="{BB962C8B-B14F-4D97-AF65-F5344CB8AC3E}">
        <p14:creationId xmlns:p14="http://schemas.microsoft.com/office/powerpoint/2010/main" val="91095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8C883E4-6770-4E78-9065-FDC62336FD25}" type="datetimeFigureOut">
              <a:rPr lang="en-US"/>
              <a:pPr>
                <a:defRPr/>
              </a:pPr>
              <a:t>2/11/2021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A60E6E8-82AD-4527-B3C2-467E0D17846A}" type="slidenum">
              <a:rPr lang="en-US" altLang="en-US"/>
              <a:pPr>
                <a:defRPr/>
              </a:pPr>
              <a:t>‹#›</a:t>
            </a:fld>
            <a:endParaRPr lang="en-US" altLang="en-US"/>
          </a:p>
        </p:txBody>
      </p:sp>
    </p:spTree>
    <p:extLst>
      <p:ext uri="{BB962C8B-B14F-4D97-AF65-F5344CB8AC3E}">
        <p14:creationId xmlns:p14="http://schemas.microsoft.com/office/powerpoint/2010/main" val="100726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36591CE-200E-4710-8B7F-6664AA712B06}" type="datetimeFigureOut">
              <a:rPr lang="en-US"/>
              <a:pPr>
                <a:defRPr/>
              </a:pPr>
              <a:t>2/11/2021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AA71E1-2AF1-423C-9C87-F0650AD67C26}" type="slidenum">
              <a:rPr lang="en-US" altLang="en-US"/>
              <a:pPr>
                <a:defRPr/>
              </a:pPr>
              <a:t>‹#›</a:t>
            </a:fld>
            <a:endParaRPr lang="en-US" altLang="en-US"/>
          </a:p>
        </p:txBody>
      </p:sp>
    </p:spTree>
    <p:extLst>
      <p:ext uri="{BB962C8B-B14F-4D97-AF65-F5344CB8AC3E}">
        <p14:creationId xmlns:p14="http://schemas.microsoft.com/office/powerpoint/2010/main" val="3141033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157D4C38-A9AB-4F0A-871D-205E6048C533}" type="datetimeFigureOut">
              <a:rPr lang="en-US"/>
              <a:pPr>
                <a:defRPr/>
              </a:pPr>
              <a:t>2/11/2021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57E68813-DBD7-482B-9BCD-D87CF925E4D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mailto:dibyendu.samanta@iitkgp.ac.in"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17.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367020" y="685800"/>
            <a:ext cx="636905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latin typeface="Arial" panose="020B0604020202020204" pitchFamily="34" charset="0"/>
              </a:rPr>
              <a:t>Science of Living System</a:t>
            </a:r>
          </a:p>
          <a:p>
            <a:pPr algn="ctr">
              <a:spcBef>
                <a:spcPct val="0"/>
              </a:spcBef>
              <a:buFontTx/>
              <a:buNone/>
            </a:pPr>
            <a:r>
              <a:rPr lang="en-US" altLang="en-US" dirty="0">
                <a:latin typeface="Arial" panose="020B0604020202020204" pitchFamily="34" charset="0"/>
              </a:rPr>
              <a:t>BS20001 (2-0-0)</a:t>
            </a:r>
          </a:p>
          <a:p>
            <a:pPr algn="ctr">
              <a:spcBef>
                <a:spcPct val="0"/>
              </a:spcBef>
              <a:buFontTx/>
              <a:buNone/>
            </a:pPr>
            <a:r>
              <a:rPr lang="en-US" altLang="en-US" sz="4000" b="1" u="sng" dirty="0">
                <a:solidFill>
                  <a:srgbClr val="C00000"/>
                </a:solidFill>
                <a:latin typeface="Arial" panose="020B0604020202020204" pitchFamily="34" charset="0"/>
              </a:rPr>
              <a:t>Proteins</a:t>
            </a:r>
          </a:p>
        </p:txBody>
      </p:sp>
      <p:sp>
        <p:nvSpPr>
          <p:cNvPr id="3075" name="Rectangle 1"/>
          <p:cNvSpPr>
            <a:spLocks noChangeArrowheads="1"/>
          </p:cNvSpPr>
          <p:nvPr/>
        </p:nvSpPr>
        <p:spPr bwMode="auto">
          <a:xfrm>
            <a:off x="976539" y="5037574"/>
            <a:ext cx="714375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dirty="0">
                <a:solidFill>
                  <a:srgbClr val="0000FF"/>
                </a:solidFill>
                <a:latin typeface="Arial" panose="020B0604020202020204" pitchFamily="34" charset="0"/>
              </a:rPr>
              <a:t>Dibyendu Samanta</a:t>
            </a:r>
          </a:p>
          <a:p>
            <a:pPr algn="ctr">
              <a:spcBef>
                <a:spcPct val="0"/>
              </a:spcBef>
              <a:buFontTx/>
              <a:buNone/>
            </a:pPr>
            <a:r>
              <a:rPr lang="en-US" altLang="en-US" sz="2400" dirty="0">
                <a:latin typeface="Arial" panose="020B0604020202020204" pitchFamily="34" charset="0"/>
              </a:rPr>
              <a:t>School of Bioscience</a:t>
            </a:r>
          </a:p>
          <a:p>
            <a:pPr algn="ctr">
              <a:spcBef>
                <a:spcPct val="0"/>
              </a:spcBef>
              <a:buFontTx/>
              <a:buNone/>
            </a:pPr>
            <a:r>
              <a:rPr lang="en-US" altLang="en-US" sz="2400" i="1" dirty="0">
                <a:latin typeface="Arial" panose="020B0604020202020204" pitchFamily="34" charset="0"/>
              </a:rPr>
              <a:t>Email: </a:t>
            </a:r>
            <a:r>
              <a:rPr lang="en-US" altLang="en-US" sz="2400" i="1" dirty="0">
                <a:latin typeface="Arial" panose="020B0604020202020204" pitchFamily="34" charset="0"/>
                <a:hlinkClick r:id="rId2"/>
              </a:rPr>
              <a:t>dibyendu.samanta</a:t>
            </a:r>
            <a:r>
              <a:rPr lang="en-US" altLang="en-US" sz="2400" i="1" dirty="0">
                <a:solidFill>
                  <a:srgbClr val="0000FF"/>
                </a:solidFill>
                <a:latin typeface="Arial" panose="020B0604020202020204" pitchFamily="34" charset="0"/>
                <a:hlinkClick r:id="rId2"/>
              </a:rPr>
              <a:t>@iitkgp.ac.in</a:t>
            </a:r>
            <a:endParaRPr lang="en-US" altLang="en-US" sz="2400" i="1" dirty="0">
              <a:solidFill>
                <a:srgbClr val="0000FF"/>
              </a:solidFill>
              <a:latin typeface="Arial" panose="020B0604020202020204" pitchFamily="34" charset="0"/>
            </a:endParaRPr>
          </a:p>
          <a:p>
            <a:pPr algn="ctr">
              <a:spcBef>
                <a:spcPct val="0"/>
              </a:spcBef>
              <a:buNone/>
            </a:pPr>
            <a:r>
              <a:rPr lang="en-US" altLang="en-US" sz="2400" i="1" dirty="0">
                <a:latin typeface="Arial" panose="020B0604020202020204" pitchFamily="34" charset="0"/>
              </a:rPr>
              <a:t>Tel: 03222-260295</a:t>
            </a:r>
          </a:p>
        </p:txBody>
      </p:sp>
      <p:sp>
        <p:nvSpPr>
          <p:cNvPr id="3077" name="TextBox 1"/>
          <p:cNvSpPr txBox="1">
            <a:spLocks noChangeArrowheads="1"/>
          </p:cNvSpPr>
          <p:nvPr/>
        </p:nvSpPr>
        <p:spPr bwMode="auto">
          <a:xfrm>
            <a:off x="6663324" y="3630"/>
            <a:ext cx="21884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i="1" dirty="0">
                <a:solidFill>
                  <a:srgbClr val="C00000"/>
                </a:solidFill>
                <a:latin typeface="Arial" panose="020B0604020202020204" pitchFamily="34" charset="0"/>
              </a:rPr>
              <a:t>February 2021</a:t>
            </a:r>
          </a:p>
        </p:txBody>
      </p:sp>
      <p:pic>
        <p:nvPicPr>
          <p:cNvPr id="307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05714" y="264795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triped Right Arrow 8"/>
          <p:cNvSpPr/>
          <p:nvPr/>
        </p:nvSpPr>
        <p:spPr>
          <a:xfrm>
            <a:off x="3672114" y="3486150"/>
            <a:ext cx="1752600" cy="838200"/>
          </a:xfrm>
          <a:prstGeom prst="stripedRightArrow">
            <a:avLst/>
          </a:prstGeom>
          <a:solidFill>
            <a:schemeClr val="accent6">
              <a:lumMod val="20000"/>
              <a:lumOff val="80000"/>
            </a:schemeClr>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0" name="Group 9"/>
          <p:cNvGrpSpPr/>
          <p:nvPr/>
        </p:nvGrpSpPr>
        <p:grpSpPr>
          <a:xfrm>
            <a:off x="754314" y="2362200"/>
            <a:ext cx="2536800" cy="2660869"/>
            <a:chOff x="796800" y="1971884"/>
            <a:chExt cx="2536800" cy="4070701"/>
          </a:xfrm>
        </p:grpSpPr>
        <p:sp>
          <p:nvSpPr>
            <p:cNvPr id="11" name="Oval 10"/>
            <p:cNvSpPr>
              <a:spLocks noChangeAspect="1"/>
            </p:cNvSpPr>
            <p:nvPr/>
          </p:nvSpPr>
          <p:spPr>
            <a:xfrm>
              <a:off x="2484716" y="1971884"/>
              <a:ext cx="540000" cy="540000"/>
            </a:xfrm>
            <a:prstGeom prst="ellipse">
              <a:avLst/>
            </a:prstGeom>
            <a:solidFill>
              <a:srgbClr val="C000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panose="020B0604020202020204" pitchFamily="34" charset="0"/>
                  <a:cs typeface="Arial" panose="020B0604020202020204" pitchFamily="34" charset="0"/>
                </a:rPr>
                <a:t>M</a:t>
              </a:r>
            </a:p>
          </p:txBody>
        </p:sp>
        <p:sp>
          <p:nvSpPr>
            <p:cNvPr id="12" name="Oval 11"/>
            <p:cNvSpPr>
              <a:spLocks noChangeAspect="1"/>
            </p:cNvSpPr>
            <p:nvPr/>
          </p:nvSpPr>
          <p:spPr>
            <a:xfrm>
              <a:off x="1066800" y="2552014"/>
              <a:ext cx="540000" cy="540000"/>
            </a:xfrm>
            <a:prstGeom prst="ellipse">
              <a:avLst/>
            </a:prstGeom>
            <a:solidFill>
              <a:srgbClr val="00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panose="020B0604020202020204" pitchFamily="34" charset="0"/>
                  <a:cs typeface="Arial" panose="020B0604020202020204" pitchFamily="34" charset="0"/>
                </a:rPr>
                <a:t>R</a:t>
              </a:r>
            </a:p>
          </p:txBody>
        </p:sp>
        <p:sp>
          <p:nvSpPr>
            <p:cNvPr id="13" name="Oval 12"/>
            <p:cNvSpPr>
              <a:spLocks noChangeAspect="1"/>
            </p:cNvSpPr>
            <p:nvPr/>
          </p:nvSpPr>
          <p:spPr>
            <a:xfrm>
              <a:off x="796800" y="2889149"/>
              <a:ext cx="540000" cy="540000"/>
            </a:xfrm>
            <a:prstGeom prst="ellipse">
              <a:avLst/>
            </a:prstGeom>
            <a:solidFill>
              <a:schemeClr val="accent6">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panose="020B0604020202020204" pitchFamily="34" charset="0"/>
                  <a:cs typeface="Arial" panose="020B0604020202020204" pitchFamily="34" charset="0"/>
                </a:rPr>
                <a:t>A</a:t>
              </a:r>
            </a:p>
          </p:txBody>
        </p:sp>
        <p:sp>
          <p:nvSpPr>
            <p:cNvPr id="14" name="Oval 13"/>
            <p:cNvSpPr>
              <a:spLocks noChangeAspect="1"/>
            </p:cNvSpPr>
            <p:nvPr/>
          </p:nvSpPr>
          <p:spPr>
            <a:xfrm>
              <a:off x="1066800" y="3200400"/>
              <a:ext cx="540000" cy="540000"/>
            </a:xfrm>
            <a:prstGeom prst="ellipse">
              <a:avLst/>
            </a:prstGeom>
            <a:solidFill>
              <a:srgbClr val="FFC0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panose="020B0604020202020204" pitchFamily="34" charset="0"/>
                  <a:cs typeface="Arial" panose="020B0604020202020204" pitchFamily="34" charset="0"/>
                </a:rPr>
                <a:t>L</a:t>
              </a:r>
            </a:p>
          </p:txBody>
        </p:sp>
        <p:sp>
          <p:nvSpPr>
            <p:cNvPr id="15" name="Oval 14"/>
            <p:cNvSpPr>
              <a:spLocks noChangeAspect="1"/>
            </p:cNvSpPr>
            <p:nvPr/>
          </p:nvSpPr>
          <p:spPr>
            <a:xfrm>
              <a:off x="1964768" y="2104620"/>
              <a:ext cx="540000" cy="540000"/>
            </a:xfrm>
            <a:prstGeom prst="ellipse">
              <a:avLst/>
            </a:prstGeom>
            <a:solidFill>
              <a:srgbClr val="92D05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panose="020B0604020202020204" pitchFamily="34" charset="0"/>
                  <a:cs typeface="Arial" panose="020B0604020202020204" pitchFamily="34" charset="0"/>
                </a:rPr>
                <a:t>Q</a:t>
              </a:r>
            </a:p>
          </p:txBody>
        </p:sp>
        <p:sp>
          <p:nvSpPr>
            <p:cNvPr id="16" name="Oval 15"/>
            <p:cNvSpPr>
              <a:spLocks noChangeAspect="1"/>
            </p:cNvSpPr>
            <p:nvPr/>
          </p:nvSpPr>
          <p:spPr>
            <a:xfrm>
              <a:off x="1454013" y="2282014"/>
              <a:ext cx="540000" cy="540000"/>
            </a:xfrm>
            <a:prstGeom prst="ellipse">
              <a:avLst/>
            </a:prstGeom>
            <a:solidFill>
              <a:schemeClr val="tx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panose="020B0604020202020204" pitchFamily="34" charset="0"/>
                  <a:cs typeface="Arial" panose="020B0604020202020204" pitchFamily="34" charset="0"/>
                </a:rPr>
                <a:t>S</a:t>
              </a:r>
            </a:p>
          </p:txBody>
        </p:sp>
        <p:sp>
          <p:nvSpPr>
            <p:cNvPr id="17" name="Oval 16"/>
            <p:cNvSpPr>
              <a:spLocks noChangeAspect="1"/>
            </p:cNvSpPr>
            <p:nvPr/>
          </p:nvSpPr>
          <p:spPr>
            <a:xfrm>
              <a:off x="1606800" y="3328912"/>
              <a:ext cx="540000" cy="540000"/>
            </a:xfrm>
            <a:prstGeom prst="ellipse">
              <a:avLst/>
            </a:prstGeom>
            <a:solidFill>
              <a:srgbClr val="99336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panose="020B0604020202020204" pitchFamily="34" charset="0"/>
                  <a:cs typeface="Arial" panose="020B0604020202020204" pitchFamily="34" charset="0"/>
                </a:rPr>
                <a:t>T</a:t>
              </a:r>
            </a:p>
          </p:txBody>
        </p:sp>
        <p:sp>
          <p:nvSpPr>
            <p:cNvPr id="18" name="Oval 17"/>
            <p:cNvSpPr>
              <a:spLocks noChangeAspect="1"/>
            </p:cNvSpPr>
            <p:nvPr/>
          </p:nvSpPr>
          <p:spPr>
            <a:xfrm>
              <a:off x="2555613" y="3598912"/>
              <a:ext cx="540000" cy="540000"/>
            </a:xfrm>
            <a:prstGeom prst="ellipse">
              <a:avLst/>
            </a:prstGeom>
            <a:solidFill>
              <a:srgbClr val="66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panose="020B0604020202020204" pitchFamily="34" charset="0"/>
                  <a:cs typeface="Arial" panose="020B0604020202020204" pitchFamily="34" charset="0"/>
                </a:rPr>
                <a:t>K</a:t>
              </a:r>
            </a:p>
          </p:txBody>
        </p:sp>
        <p:sp>
          <p:nvSpPr>
            <p:cNvPr id="19" name="Oval 18"/>
            <p:cNvSpPr>
              <a:spLocks noChangeAspect="1"/>
            </p:cNvSpPr>
            <p:nvPr/>
          </p:nvSpPr>
          <p:spPr>
            <a:xfrm>
              <a:off x="2092200" y="3448897"/>
              <a:ext cx="540000" cy="540000"/>
            </a:xfrm>
            <a:prstGeom prst="ellipse">
              <a:avLst/>
            </a:prstGeom>
            <a:solidFill>
              <a:srgbClr val="FF00FF"/>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panose="020B0604020202020204" pitchFamily="34" charset="0"/>
                  <a:cs typeface="Arial" panose="020B0604020202020204" pitchFamily="34" charset="0"/>
                </a:rPr>
                <a:t>V</a:t>
              </a:r>
            </a:p>
          </p:txBody>
        </p:sp>
        <p:sp>
          <p:nvSpPr>
            <p:cNvPr id="20" name="Oval 19"/>
            <p:cNvSpPr>
              <a:spLocks noChangeAspect="1"/>
            </p:cNvSpPr>
            <p:nvPr/>
          </p:nvSpPr>
          <p:spPr>
            <a:xfrm>
              <a:off x="2205940" y="4374957"/>
              <a:ext cx="432000" cy="432000"/>
            </a:xfrm>
            <a:prstGeom prst="ellipse">
              <a:avLst/>
            </a:prstGeom>
            <a:solidFill>
              <a:schemeClr val="accent6">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21" name="Oval 20"/>
            <p:cNvSpPr>
              <a:spLocks noChangeAspect="1"/>
            </p:cNvSpPr>
            <p:nvPr/>
          </p:nvSpPr>
          <p:spPr>
            <a:xfrm>
              <a:off x="2901600" y="3922912"/>
              <a:ext cx="432000" cy="432000"/>
            </a:xfrm>
            <a:prstGeom prst="ellipse">
              <a:avLst/>
            </a:prstGeom>
            <a:solidFill>
              <a:srgbClr val="92D05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22" name="Oval 21"/>
            <p:cNvSpPr>
              <a:spLocks noChangeAspect="1"/>
            </p:cNvSpPr>
            <p:nvPr/>
          </p:nvSpPr>
          <p:spPr>
            <a:xfrm>
              <a:off x="2663613" y="4246912"/>
              <a:ext cx="432000" cy="432000"/>
            </a:xfrm>
            <a:prstGeom prst="ellipse">
              <a:avLst/>
            </a:prstGeom>
            <a:solidFill>
              <a:schemeClr val="tx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23" name="Oval 22"/>
            <p:cNvSpPr>
              <a:spLocks noChangeAspect="1"/>
            </p:cNvSpPr>
            <p:nvPr/>
          </p:nvSpPr>
          <p:spPr>
            <a:xfrm>
              <a:off x="1748267" y="4426195"/>
              <a:ext cx="432000" cy="432000"/>
            </a:xfrm>
            <a:prstGeom prst="ellipse">
              <a:avLst/>
            </a:prstGeom>
            <a:solidFill>
              <a:srgbClr val="99336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24" name="Oval 23"/>
            <p:cNvSpPr>
              <a:spLocks noChangeAspect="1"/>
            </p:cNvSpPr>
            <p:nvPr/>
          </p:nvSpPr>
          <p:spPr>
            <a:xfrm>
              <a:off x="1376323" y="4549569"/>
              <a:ext cx="360000" cy="360000"/>
            </a:xfrm>
            <a:prstGeom prst="ellipse">
              <a:avLst/>
            </a:prstGeom>
            <a:solidFill>
              <a:srgbClr val="00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25" name="Oval 24"/>
            <p:cNvSpPr>
              <a:spLocks noChangeAspect="1"/>
            </p:cNvSpPr>
            <p:nvPr/>
          </p:nvSpPr>
          <p:spPr>
            <a:xfrm>
              <a:off x="1357936" y="4990899"/>
              <a:ext cx="360000" cy="360000"/>
            </a:xfrm>
            <a:prstGeom prst="ellipse">
              <a:avLst/>
            </a:prstGeom>
            <a:solidFill>
              <a:srgbClr val="66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26" name="Oval 25"/>
            <p:cNvSpPr>
              <a:spLocks noChangeAspect="1"/>
            </p:cNvSpPr>
            <p:nvPr/>
          </p:nvSpPr>
          <p:spPr>
            <a:xfrm>
              <a:off x="1094013" y="4770234"/>
              <a:ext cx="360000" cy="360000"/>
            </a:xfrm>
            <a:prstGeom prst="ellipse">
              <a:avLst/>
            </a:prstGeom>
            <a:solidFill>
              <a:srgbClr val="FF00FF"/>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27" name="Oval 26"/>
            <p:cNvSpPr>
              <a:spLocks noChangeAspect="1"/>
            </p:cNvSpPr>
            <p:nvPr/>
          </p:nvSpPr>
          <p:spPr>
            <a:xfrm>
              <a:off x="2339301" y="5377459"/>
              <a:ext cx="324000" cy="324000"/>
            </a:xfrm>
            <a:prstGeom prst="ellipse">
              <a:avLst/>
            </a:prstGeom>
            <a:solidFill>
              <a:srgbClr val="FFC0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28" name="Oval 27"/>
            <p:cNvSpPr>
              <a:spLocks noChangeAspect="1"/>
            </p:cNvSpPr>
            <p:nvPr/>
          </p:nvSpPr>
          <p:spPr>
            <a:xfrm>
              <a:off x="2045192" y="5218936"/>
              <a:ext cx="324000" cy="324000"/>
            </a:xfrm>
            <a:prstGeom prst="ellipse">
              <a:avLst/>
            </a:prstGeom>
            <a:solidFill>
              <a:srgbClr val="92D05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29" name="Oval 28"/>
            <p:cNvSpPr>
              <a:spLocks noChangeAspect="1"/>
            </p:cNvSpPr>
            <p:nvPr/>
          </p:nvSpPr>
          <p:spPr>
            <a:xfrm>
              <a:off x="1711396" y="5126390"/>
              <a:ext cx="324000" cy="324000"/>
            </a:xfrm>
            <a:prstGeom prst="ellipse">
              <a:avLst/>
            </a:prstGeom>
            <a:solidFill>
              <a:schemeClr val="tx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30" name="Oval 29"/>
            <p:cNvSpPr>
              <a:spLocks noChangeAspect="1"/>
            </p:cNvSpPr>
            <p:nvPr/>
          </p:nvSpPr>
          <p:spPr>
            <a:xfrm>
              <a:off x="2064856" y="5584019"/>
              <a:ext cx="324000" cy="324000"/>
            </a:xfrm>
            <a:prstGeom prst="ellipse">
              <a:avLst/>
            </a:prstGeom>
            <a:solidFill>
              <a:srgbClr val="99336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31" name="Oval 30"/>
            <p:cNvSpPr>
              <a:spLocks noChangeAspect="1"/>
            </p:cNvSpPr>
            <p:nvPr/>
          </p:nvSpPr>
          <p:spPr>
            <a:xfrm>
              <a:off x="1846084" y="5718585"/>
              <a:ext cx="216000" cy="216000"/>
            </a:xfrm>
            <a:prstGeom prst="ellipse">
              <a:avLst/>
            </a:prstGeom>
            <a:solidFill>
              <a:srgbClr val="92D05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32" name="Oval 31"/>
            <p:cNvSpPr>
              <a:spLocks noChangeAspect="1"/>
            </p:cNvSpPr>
            <p:nvPr/>
          </p:nvSpPr>
          <p:spPr>
            <a:xfrm>
              <a:off x="1620201" y="5788116"/>
              <a:ext cx="216000" cy="216000"/>
            </a:xfrm>
            <a:prstGeom prst="ellipse">
              <a:avLst/>
            </a:prstGeom>
            <a:solidFill>
              <a:schemeClr val="tx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sp>
          <p:nvSpPr>
            <p:cNvPr id="33" name="Oval 32"/>
            <p:cNvSpPr>
              <a:spLocks noChangeAspect="1"/>
            </p:cNvSpPr>
            <p:nvPr/>
          </p:nvSpPr>
          <p:spPr>
            <a:xfrm>
              <a:off x="1401429" y="5826585"/>
              <a:ext cx="216000" cy="216000"/>
            </a:xfrm>
            <a:prstGeom prst="ellipse">
              <a:avLst/>
            </a:prstGeom>
            <a:solidFill>
              <a:srgbClr val="00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7803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381000" y="76200"/>
            <a:ext cx="8534400" cy="954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dirty="0">
                <a:solidFill>
                  <a:srgbClr val="C00000"/>
                </a:solidFill>
                <a:latin typeface="Arial" panose="020B0604020202020204" pitchFamily="34" charset="0"/>
              </a:rPr>
              <a:t>Protein Molecules are Organized in a Structural Hierarchy </a:t>
            </a:r>
          </a:p>
        </p:txBody>
      </p:sp>
      <p:sp>
        <p:nvSpPr>
          <p:cNvPr id="16387" name="TextBox 1"/>
          <p:cNvSpPr txBox="1">
            <a:spLocks noChangeArrowheads="1"/>
          </p:cNvSpPr>
          <p:nvPr/>
        </p:nvSpPr>
        <p:spPr bwMode="auto">
          <a:xfrm>
            <a:off x="1752600" y="2890838"/>
            <a:ext cx="1758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Secondary</a:t>
            </a:r>
          </a:p>
        </p:txBody>
      </p:sp>
      <p:pic>
        <p:nvPicPr>
          <p:cNvPr id="16388" name="Picture 21" descr="https://upload.wikimedia.org/wikipedia/commons/thumb/c/c9/Main_protein_structure_levels_en.svg/2000px-Main_protein_structure_levels_e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b="2544"/>
          <a:stretch/>
        </p:blipFill>
        <p:spPr bwMode="auto">
          <a:xfrm>
            <a:off x="3548063" y="533400"/>
            <a:ext cx="37211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7"/>
          <p:cNvSpPr txBox="1">
            <a:spLocks noChangeArrowheads="1"/>
          </p:cNvSpPr>
          <p:nvPr/>
        </p:nvSpPr>
        <p:spPr bwMode="auto">
          <a:xfrm>
            <a:off x="7162800" y="4133850"/>
            <a:ext cx="1292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b="1">
              <a:latin typeface="Arial" panose="020B0604020202020204" pitchFamily="34" charset="0"/>
            </a:endParaRPr>
          </a:p>
          <a:p>
            <a:pPr>
              <a:spcBef>
                <a:spcPct val="0"/>
              </a:spcBef>
              <a:buFontTx/>
              <a:buNone/>
            </a:pPr>
            <a:r>
              <a:rPr lang="en-US" altLang="en-US" sz="2400" b="1">
                <a:latin typeface="Arial" panose="020B0604020202020204" pitchFamily="34" charset="0"/>
              </a:rPr>
              <a:t>Tertiary</a:t>
            </a:r>
          </a:p>
          <a:p>
            <a:pPr>
              <a:spcBef>
                <a:spcPct val="0"/>
              </a:spcBef>
              <a:buFontTx/>
              <a:buNone/>
            </a:pPr>
            <a:endParaRPr lang="en-US" altLang="en-US" sz="2400" b="1">
              <a:latin typeface="Arial" panose="020B0604020202020204" pitchFamily="34" charset="0"/>
            </a:endParaRPr>
          </a:p>
        </p:txBody>
      </p:sp>
      <p:sp>
        <p:nvSpPr>
          <p:cNvPr id="16390" name="TextBox 8"/>
          <p:cNvSpPr txBox="1">
            <a:spLocks noChangeArrowheads="1"/>
          </p:cNvSpPr>
          <p:nvPr/>
        </p:nvSpPr>
        <p:spPr bwMode="auto">
          <a:xfrm>
            <a:off x="7354888" y="1290638"/>
            <a:ext cx="1331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Primary</a:t>
            </a:r>
          </a:p>
        </p:txBody>
      </p:sp>
      <p:sp>
        <p:nvSpPr>
          <p:cNvPr id="16391" name="TextBox 9"/>
          <p:cNvSpPr txBox="1">
            <a:spLocks noChangeArrowheads="1"/>
          </p:cNvSpPr>
          <p:nvPr/>
        </p:nvSpPr>
        <p:spPr bwMode="auto">
          <a:xfrm>
            <a:off x="1754188" y="5029200"/>
            <a:ext cx="1827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b="1">
              <a:latin typeface="Arial" panose="020B0604020202020204" pitchFamily="34" charset="0"/>
            </a:endParaRPr>
          </a:p>
          <a:p>
            <a:pPr>
              <a:spcBef>
                <a:spcPct val="0"/>
              </a:spcBef>
              <a:buFontTx/>
              <a:buNone/>
            </a:pPr>
            <a:r>
              <a:rPr lang="en-US" altLang="en-US" sz="2400" b="1">
                <a:latin typeface="Arial" panose="020B0604020202020204" pitchFamily="34" charset="0"/>
              </a:rPr>
              <a:t>Quaternary</a:t>
            </a:r>
          </a:p>
          <a:p>
            <a:pPr>
              <a:spcBef>
                <a:spcPct val="0"/>
              </a:spcBef>
              <a:buFontTx/>
              <a:buNone/>
            </a:pPr>
            <a:endParaRPr lang="en-US" altLang="en-US" sz="2400" b="1">
              <a:latin typeface="Arial" panose="020B0604020202020204" pitchFamily="34" charset="0"/>
            </a:endParaRPr>
          </a:p>
        </p:txBody>
      </p:sp>
    </p:spTree>
    <p:extLst>
      <p:ext uri="{BB962C8B-B14F-4D97-AF65-F5344CB8AC3E}">
        <p14:creationId xmlns:p14="http://schemas.microsoft.com/office/powerpoint/2010/main" val="507590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figures.boundless.com/18574/large/figure-03-04-07.j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94933"/>
            <a:ext cx="7467600"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1"/>
          <p:cNvSpPr txBox="1">
            <a:spLocks noChangeArrowheads="1"/>
          </p:cNvSpPr>
          <p:nvPr/>
        </p:nvSpPr>
        <p:spPr bwMode="auto">
          <a:xfrm>
            <a:off x="2057400" y="76200"/>
            <a:ext cx="5057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C00000"/>
                </a:solidFill>
                <a:latin typeface="Arial" panose="020B0604020202020204" pitchFamily="34" charset="0"/>
              </a:rPr>
              <a:t>Secondary Protein Structure</a:t>
            </a:r>
          </a:p>
        </p:txBody>
      </p:sp>
      <p:sp>
        <p:nvSpPr>
          <p:cNvPr id="17412" name="Rectangle 2"/>
          <p:cNvSpPr>
            <a:spLocks noChangeArrowheads="1"/>
          </p:cNvSpPr>
          <p:nvPr/>
        </p:nvSpPr>
        <p:spPr bwMode="auto">
          <a:xfrm>
            <a:off x="1828800" y="28305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C00000"/>
                </a:solidFill>
                <a:latin typeface="Arial" panose="020B0604020202020204" pitchFamily="34" charset="0"/>
              </a:rPr>
              <a:t>Beta Sheet</a:t>
            </a:r>
          </a:p>
        </p:txBody>
      </p:sp>
      <p:sp>
        <p:nvSpPr>
          <p:cNvPr id="17413" name="Rectangle 4"/>
          <p:cNvSpPr>
            <a:spLocks noChangeArrowheads="1"/>
          </p:cNvSpPr>
          <p:nvPr/>
        </p:nvSpPr>
        <p:spPr bwMode="auto">
          <a:xfrm>
            <a:off x="5029200" y="35052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C00000"/>
                </a:solidFill>
                <a:latin typeface="Arial" panose="020B0604020202020204" pitchFamily="34" charset="0"/>
              </a:rPr>
              <a:t>Alpha helix</a:t>
            </a:r>
          </a:p>
        </p:txBody>
      </p:sp>
      <p:sp>
        <p:nvSpPr>
          <p:cNvPr id="17414" name="Rectangle 3"/>
          <p:cNvSpPr>
            <a:spLocks noChangeArrowheads="1"/>
          </p:cNvSpPr>
          <p:nvPr/>
        </p:nvSpPr>
        <p:spPr bwMode="auto">
          <a:xfrm>
            <a:off x="52387" y="685800"/>
            <a:ext cx="906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000" dirty="0">
                <a:latin typeface="Arial" panose="020B0604020202020204" pitchFamily="34" charset="0"/>
              </a:rPr>
              <a:t>Characterized by main chain NH and CO groups participating in </a:t>
            </a:r>
            <a:r>
              <a:rPr lang="en-US" altLang="en-US" sz="2000" u="sng" dirty="0">
                <a:latin typeface="Arial" panose="020B0604020202020204" pitchFamily="34" charset="0"/>
              </a:rPr>
              <a:t>H-bonds</a:t>
            </a:r>
          </a:p>
        </p:txBody>
      </p:sp>
    </p:spTree>
    <p:extLst>
      <p:ext uri="{BB962C8B-B14F-4D97-AF65-F5344CB8AC3E}">
        <p14:creationId xmlns:p14="http://schemas.microsoft.com/office/powerpoint/2010/main" val="2943871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p:cNvSpPr txBox="1">
            <a:spLocks noChangeArrowheads="1"/>
          </p:cNvSpPr>
          <p:nvPr/>
        </p:nvSpPr>
        <p:spPr bwMode="auto">
          <a:xfrm>
            <a:off x="3352800" y="152400"/>
            <a:ext cx="2416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b="1">
                <a:solidFill>
                  <a:srgbClr val="C00000"/>
                </a:solidFill>
                <a:latin typeface="Arial" panose="020B0604020202020204" pitchFamily="34" charset="0"/>
              </a:rPr>
              <a:t>Alpha Helix</a:t>
            </a:r>
          </a:p>
        </p:txBody>
      </p:sp>
      <p:pic>
        <p:nvPicPr>
          <p:cNvPr id="3379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49892" b="13484"/>
          <a:stretch>
            <a:fillRect/>
          </a:stretch>
        </p:blipFill>
        <p:spPr bwMode="auto">
          <a:xfrm>
            <a:off x="6477000" y="533400"/>
            <a:ext cx="2692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 name="Group 1"/>
          <p:cNvGrpSpPr>
            <a:grpSpLocks/>
          </p:cNvGrpSpPr>
          <p:nvPr/>
        </p:nvGrpSpPr>
        <p:grpSpPr bwMode="auto">
          <a:xfrm>
            <a:off x="41275" y="533400"/>
            <a:ext cx="6511925" cy="4060825"/>
            <a:chOff x="41275" y="533400"/>
            <a:chExt cx="6511925" cy="4060825"/>
          </a:xfrm>
        </p:grpSpPr>
        <p:pic>
          <p:nvPicPr>
            <p:cNvPr id="18441" name="Picture 1"/>
            <p:cNvPicPr>
              <a:picLocks noChangeAspect="1" noChangeArrowheads="1"/>
            </p:cNvPicPr>
            <p:nvPr/>
          </p:nvPicPr>
          <p:blipFill>
            <a:blip r:embed="rId4">
              <a:extLst>
                <a:ext uri="{28A0092B-C50C-407E-A947-70E740481C1C}">
                  <a14:useLocalDpi xmlns:a14="http://schemas.microsoft.com/office/drawing/2010/main" val="0"/>
                </a:ext>
              </a:extLst>
            </a:blip>
            <a:srcRect t="4115" r="73692" b="15018"/>
            <a:stretch>
              <a:fillRect/>
            </a:stretch>
          </p:blipFill>
          <p:spPr bwMode="auto">
            <a:xfrm>
              <a:off x="41275" y="533400"/>
              <a:ext cx="224472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8442" name="Content Placeholder 2"/>
            <p:cNvSpPr txBox="1">
              <a:spLocks/>
            </p:cNvSpPr>
            <p:nvPr/>
          </p:nvSpPr>
          <p:spPr bwMode="auto">
            <a:xfrm>
              <a:off x="2514600" y="1231900"/>
              <a:ext cx="40386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600"/>
                </a:spcBef>
                <a:buFontTx/>
                <a:buNone/>
              </a:pPr>
              <a:r>
                <a:rPr lang="en-IN" altLang="en-US" sz="1800" b="1">
                  <a:latin typeface="Arial" panose="020B0604020202020204" pitchFamily="34" charset="0"/>
                </a:rPr>
                <a:t>Every 3.6 residues make one turn</a:t>
              </a:r>
            </a:p>
            <a:p>
              <a:pPr eaLnBrk="1" hangingPunct="1">
                <a:spcBef>
                  <a:spcPts val="600"/>
                </a:spcBef>
                <a:buFontTx/>
                <a:buNone/>
              </a:pPr>
              <a:endParaRPr lang="en-IN" altLang="en-US" sz="1800" b="1">
                <a:latin typeface="Arial" panose="020B0604020202020204" pitchFamily="34" charset="0"/>
              </a:endParaRPr>
            </a:p>
            <a:p>
              <a:pPr eaLnBrk="1" hangingPunct="1">
                <a:spcBef>
                  <a:spcPts val="600"/>
                </a:spcBef>
                <a:buFontTx/>
                <a:buNone/>
              </a:pPr>
              <a:r>
                <a:rPr lang="en-IN" altLang="en-US" sz="1800" b="1">
                  <a:latin typeface="Arial" panose="020B0604020202020204" pitchFamily="34" charset="0"/>
                </a:rPr>
                <a:t>The distance (pitch of helix) between two turns is 5.4 Å</a:t>
              </a:r>
            </a:p>
          </p:txBody>
        </p:sp>
      </p:grpSp>
      <p:grpSp>
        <p:nvGrpSpPr>
          <p:cNvPr id="18437" name="Group 11"/>
          <p:cNvGrpSpPr>
            <a:grpSpLocks/>
          </p:cNvGrpSpPr>
          <p:nvPr/>
        </p:nvGrpSpPr>
        <p:grpSpPr bwMode="auto">
          <a:xfrm>
            <a:off x="457200" y="3349625"/>
            <a:ext cx="8229600" cy="3508375"/>
            <a:chOff x="457200" y="3350095"/>
            <a:chExt cx="8229600" cy="3507905"/>
          </a:xfrm>
        </p:grpSpPr>
        <p:pic>
          <p:nvPicPr>
            <p:cNvPr id="18438" name="Picture 2" descr="http://oregonstate.edu/instruct/bb450/450material/stryer7/2/figure_02_25.jpg"/>
            <p:cNvPicPr>
              <a:picLocks noChangeAspect="1" noChangeArrowheads="1"/>
            </p:cNvPicPr>
            <p:nvPr/>
          </p:nvPicPr>
          <p:blipFill>
            <a:blip r:embed="rId5">
              <a:extLst>
                <a:ext uri="{28A0092B-C50C-407E-A947-70E740481C1C}">
                  <a14:useLocalDpi xmlns:a14="http://schemas.microsoft.com/office/drawing/2010/main" val="0"/>
                </a:ext>
              </a:extLst>
            </a:blip>
            <a:srcRect b="16827"/>
            <a:stretch>
              <a:fillRect/>
            </a:stretch>
          </p:blipFill>
          <p:spPr bwMode="auto">
            <a:xfrm>
              <a:off x="457200" y="4344999"/>
              <a:ext cx="8229600" cy="251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p:cNvSpPr txBox="1">
              <a:spLocks/>
            </p:cNvSpPr>
            <p:nvPr/>
          </p:nvSpPr>
          <p:spPr>
            <a:xfrm>
              <a:off x="2438400" y="3350095"/>
              <a:ext cx="4038600" cy="1374591"/>
            </a:xfrm>
            <a:prstGeom prst="rect">
              <a:avLst/>
            </a:prstGeom>
          </p:spPr>
          <p:txBody>
            <a:bodyPr/>
            <a:lstStyle/>
            <a:p>
              <a:pPr indent="4763" eaLnBrk="1" hangingPunct="1">
                <a:spcBef>
                  <a:spcPts val="600"/>
                </a:spcBef>
                <a:defRPr/>
              </a:pPr>
              <a:endParaRPr lang="en-US" b="1" dirty="0">
                <a:latin typeface="Arial" charset="0"/>
              </a:endParaRPr>
            </a:p>
            <a:p>
              <a:pPr indent="4763" eaLnBrk="1" hangingPunct="1">
                <a:spcBef>
                  <a:spcPts val="600"/>
                </a:spcBef>
                <a:defRPr/>
              </a:pPr>
              <a:r>
                <a:rPr lang="en-IN" b="1" dirty="0">
                  <a:latin typeface="Arial" charset="0"/>
                </a:rPr>
                <a:t>The C=O of residue ‘n’ is hydrogen bonded to N-H of residue ‘n+4’</a:t>
              </a:r>
            </a:p>
            <a:p>
              <a:pPr marL="342900" indent="-342900" eaLnBrk="1" hangingPunct="1">
                <a:spcBef>
                  <a:spcPts val="600"/>
                </a:spcBef>
                <a:buFont typeface="Arial" charset="0"/>
                <a:buChar char="•"/>
                <a:defRPr/>
              </a:pPr>
              <a:endParaRPr lang="en-IN" b="1" dirty="0">
                <a:latin typeface="Arial" charset="0"/>
              </a:endParaRPr>
            </a:p>
          </p:txBody>
        </p:sp>
        <p:sp>
          <p:nvSpPr>
            <p:cNvPr id="18440" name="TextBox 7"/>
            <p:cNvSpPr txBox="1">
              <a:spLocks noChangeArrowheads="1"/>
            </p:cNvSpPr>
            <p:nvPr/>
          </p:nvSpPr>
          <p:spPr bwMode="auto">
            <a:xfrm>
              <a:off x="1163782" y="6248400"/>
              <a:ext cx="73661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Arial" panose="020B0604020202020204" pitchFamily="34" charset="0"/>
                </a:rPr>
                <a:t>n               n+1             n+2             n+3            n+4            n+5</a:t>
              </a:r>
            </a:p>
          </p:txBody>
        </p:sp>
      </p:grpSp>
    </p:spTree>
    <p:extLst>
      <p:ext uri="{BB962C8B-B14F-4D97-AF65-F5344CB8AC3E}">
        <p14:creationId xmlns:p14="http://schemas.microsoft.com/office/powerpoint/2010/main" val="2401146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3796"/>
                                        </p:tgtEl>
                                        <p:attrNameLst>
                                          <p:attrName>style.visibility</p:attrName>
                                        </p:attrNameLst>
                                      </p:cBhvr>
                                      <p:to>
                                        <p:strVal val="visible"/>
                                      </p:to>
                                    </p:set>
                                    <p:animEffect transition="in" filter="fade">
                                      <p:cBhvr>
                                        <p:cTn id="12"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828800" y="0"/>
            <a:ext cx="54149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l-GR" altLang="en-US" b="1">
                <a:solidFill>
                  <a:srgbClr val="C00000"/>
                </a:solidFill>
                <a:latin typeface="Arial" panose="020B0604020202020204" pitchFamily="34" charset="0"/>
                <a:cs typeface="Arial" panose="020B0604020202020204" pitchFamily="34" charset="0"/>
              </a:rPr>
              <a:t>β</a:t>
            </a:r>
            <a:r>
              <a:rPr lang="en-US" altLang="en-US" b="1">
                <a:solidFill>
                  <a:srgbClr val="C00000"/>
                </a:solidFill>
                <a:latin typeface="Arial" panose="020B0604020202020204" pitchFamily="34" charset="0"/>
                <a:cs typeface="Arial" panose="020B0604020202020204" pitchFamily="34" charset="0"/>
              </a:rPr>
              <a:t>-sheet </a:t>
            </a:r>
          </a:p>
          <a:p>
            <a:pPr algn="ctr">
              <a:spcBef>
                <a:spcPct val="0"/>
              </a:spcBef>
              <a:buFontTx/>
              <a:buNone/>
            </a:pPr>
            <a:r>
              <a:rPr lang="en-US" altLang="en-US" sz="2400" b="1">
                <a:solidFill>
                  <a:srgbClr val="C00000"/>
                </a:solidFill>
                <a:latin typeface="Arial" panose="020B0604020202020204" pitchFamily="34" charset="0"/>
                <a:cs typeface="Arial" panose="020B0604020202020204" pitchFamily="34" charset="0"/>
              </a:rPr>
              <a:t>(Number of </a:t>
            </a:r>
            <a:r>
              <a:rPr lang="el-GR" altLang="en-US" sz="2400" b="1">
                <a:solidFill>
                  <a:srgbClr val="C00000"/>
                </a:solidFill>
                <a:latin typeface="Arial" panose="020B0604020202020204" pitchFamily="34" charset="0"/>
                <a:cs typeface="Arial" panose="020B0604020202020204" pitchFamily="34" charset="0"/>
              </a:rPr>
              <a:t>β</a:t>
            </a:r>
            <a:r>
              <a:rPr lang="en-US" altLang="en-US" sz="2400" b="1">
                <a:solidFill>
                  <a:srgbClr val="C00000"/>
                </a:solidFill>
                <a:latin typeface="Arial" panose="020B0604020202020204" pitchFamily="34" charset="0"/>
                <a:cs typeface="Arial" panose="020B0604020202020204" pitchFamily="34" charset="0"/>
              </a:rPr>
              <a:t>-Strands are Involved) </a:t>
            </a:r>
            <a:endParaRPr lang="en-US" altLang="en-US" sz="2400" b="1">
              <a:latin typeface="Arial" panose="020B0604020202020204" pitchFamily="34" charset="0"/>
            </a:endParaRPr>
          </a:p>
        </p:txBody>
      </p:sp>
      <p:pic>
        <p:nvPicPr>
          <p:cNvPr id="27651" name="Picture 1"/>
          <p:cNvPicPr>
            <a:picLocks noChangeAspect="1" noChangeArrowheads="1"/>
          </p:cNvPicPr>
          <p:nvPr/>
        </p:nvPicPr>
        <p:blipFill>
          <a:blip r:embed="rId3">
            <a:extLst>
              <a:ext uri="{28A0092B-C50C-407E-A947-70E740481C1C}">
                <a14:useLocalDpi xmlns:a14="http://schemas.microsoft.com/office/drawing/2010/main" val="0"/>
              </a:ext>
            </a:extLst>
          </a:blip>
          <a:srcRect t="9734" r="6897" b="8276"/>
          <a:stretch>
            <a:fillRect/>
          </a:stretch>
        </p:blipFill>
        <p:spPr bwMode="auto">
          <a:xfrm>
            <a:off x="38100" y="1219200"/>
            <a:ext cx="5143500"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52" name="Text Box 3"/>
          <p:cNvSpPr txBox="1">
            <a:spLocks noChangeArrowheads="1"/>
          </p:cNvSpPr>
          <p:nvPr/>
        </p:nvSpPr>
        <p:spPr bwMode="auto">
          <a:xfrm>
            <a:off x="838200" y="5334000"/>
            <a:ext cx="457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l-GR" altLang="en-US" sz="2000" b="1">
                <a:solidFill>
                  <a:srgbClr val="C00000"/>
                </a:solidFill>
                <a:latin typeface="Arial" panose="020B0604020202020204" pitchFamily="34" charset="0"/>
                <a:cs typeface="Arial" panose="020B0604020202020204" pitchFamily="34" charset="0"/>
              </a:rPr>
              <a:t>β</a:t>
            </a:r>
            <a:r>
              <a:rPr lang="en-US" altLang="en-US" sz="2000" b="1">
                <a:solidFill>
                  <a:srgbClr val="C00000"/>
                </a:solidFill>
                <a:latin typeface="Arial" panose="020B0604020202020204" pitchFamily="34" charset="0"/>
                <a:cs typeface="Arial" panose="020B0604020202020204" pitchFamily="34" charset="0"/>
              </a:rPr>
              <a:t>-sheet from several regions of the chain; Each </a:t>
            </a:r>
            <a:r>
              <a:rPr lang="el-GR" altLang="en-US" sz="2000" b="1">
                <a:solidFill>
                  <a:srgbClr val="C00000"/>
                </a:solidFill>
                <a:latin typeface="Arial" panose="020B0604020202020204" pitchFamily="34" charset="0"/>
                <a:cs typeface="Arial" panose="020B0604020202020204" pitchFamily="34" charset="0"/>
              </a:rPr>
              <a:t>β</a:t>
            </a:r>
            <a:r>
              <a:rPr lang="en-US" altLang="en-US" sz="2000" b="1">
                <a:solidFill>
                  <a:srgbClr val="C00000"/>
                </a:solidFill>
                <a:latin typeface="Arial" panose="020B0604020202020204" pitchFamily="34" charset="0"/>
                <a:cs typeface="Arial" panose="020B0604020202020204" pitchFamily="34" charset="0"/>
              </a:rPr>
              <a:t>-strand, typically 5-10 residues long</a:t>
            </a:r>
          </a:p>
        </p:txBody>
      </p:sp>
      <p:grpSp>
        <p:nvGrpSpPr>
          <p:cNvPr id="2" name="Group 9"/>
          <p:cNvGrpSpPr>
            <a:grpSpLocks/>
          </p:cNvGrpSpPr>
          <p:nvPr/>
        </p:nvGrpSpPr>
        <p:grpSpPr bwMode="auto">
          <a:xfrm>
            <a:off x="6477000" y="2362200"/>
            <a:ext cx="2590800" cy="4267200"/>
            <a:chOff x="6248400" y="2133600"/>
            <a:chExt cx="2590800" cy="4267200"/>
          </a:xfrm>
        </p:grpSpPr>
        <p:grpSp>
          <p:nvGrpSpPr>
            <p:cNvPr id="27655" name="Group 7"/>
            <p:cNvGrpSpPr>
              <a:grpSpLocks/>
            </p:cNvGrpSpPr>
            <p:nvPr/>
          </p:nvGrpSpPr>
          <p:grpSpPr bwMode="auto">
            <a:xfrm>
              <a:off x="6248400" y="2133600"/>
              <a:ext cx="2590800" cy="4013031"/>
              <a:chOff x="5486400" y="2133600"/>
              <a:chExt cx="2590800" cy="4013031"/>
            </a:xfrm>
          </p:grpSpPr>
          <p:sp>
            <p:nvSpPr>
              <p:cNvPr id="27657" name="Text Box 3"/>
              <p:cNvSpPr txBox="1">
                <a:spLocks noChangeArrowheads="1"/>
              </p:cNvSpPr>
              <p:nvPr/>
            </p:nvSpPr>
            <p:spPr bwMode="auto">
              <a:xfrm>
                <a:off x="5486400" y="5438745"/>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2000" b="1">
                    <a:solidFill>
                      <a:srgbClr val="C00000"/>
                    </a:solidFill>
                    <a:latin typeface="Arial" panose="020B0604020202020204" pitchFamily="34" charset="0"/>
                    <a:cs typeface="Arial" panose="020B0604020202020204" pitchFamily="34" charset="0"/>
                  </a:rPr>
                  <a:t>α-helix: from one continuous region</a:t>
                </a:r>
              </a:p>
            </p:txBody>
          </p:sp>
          <p:pic>
            <p:nvPicPr>
              <p:cNvPr id="27658" name="Picture 2" descr="figure_01_15"/>
              <p:cNvPicPr>
                <a:picLocks noChangeAspect="1" noChangeArrowheads="1"/>
              </p:cNvPicPr>
              <p:nvPr/>
            </p:nvPicPr>
            <p:blipFill>
              <a:blip r:embed="rId4">
                <a:extLst>
                  <a:ext uri="{28A0092B-C50C-407E-A947-70E740481C1C}">
                    <a14:useLocalDpi xmlns:a14="http://schemas.microsoft.com/office/drawing/2010/main" val="0"/>
                  </a:ext>
                </a:extLst>
              </a:blip>
              <a:srcRect l="55063" b="3905"/>
              <a:stretch>
                <a:fillRect/>
              </a:stretch>
            </p:blipFill>
            <p:spPr bwMode="auto">
              <a:xfrm>
                <a:off x="6154108" y="2133600"/>
                <a:ext cx="1059476" cy="333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8"/>
            <p:cNvSpPr/>
            <p:nvPr/>
          </p:nvSpPr>
          <p:spPr>
            <a:xfrm>
              <a:off x="6248400" y="2133600"/>
              <a:ext cx="2514600" cy="426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7654" name="Rectangle 10"/>
          <p:cNvSpPr>
            <a:spLocks noChangeArrowheads="1"/>
          </p:cNvSpPr>
          <p:nvPr/>
        </p:nvSpPr>
        <p:spPr bwMode="auto">
          <a:xfrm>
            <a:off x="819150" y="6381750"/>
            <a:ext cx="430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latin typeface="Arial" panose="020B0604020202020204" pitchFamily="34" charset="0"/>
                <a:cs typeface="Arial" panose="020B0604020202020204" pitchFamily="34" charset="0"/>
              </a:rPr>
              <a:t>H-bonds are perpendicular to strands</a:t>
            </a:r>
            <a:endParaRPr lang="en-US" altLang="en-US" sz="1800" b="1">
              <a:latin typeface="Arial" panose="020B0604020202020204" pitchFamily="34" charset="0"/>
            </a:endParaRPr>
          </a:p>
        </p:txBody>
      </p:sp>
    </p:spTree>
    <p:extLst>
      <p:ext uri="{BB962C8B-B14F-4D97-AF65-F5344CB8AC3E}">
        <p14:creationId xmlns:p14="http://schemas.microsoft.com/office/powerpoint/2010/main" val="33970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b="8276"/>
          <a:stretch>
            <a:fillRect/>
          </a:stretch>
        </p:blipFill>
        <p:spPr bwMode="auto">
          <a:xfrm>
            <a:off x="4752975" y="1325563"/>
            <a:ext cx="4314825"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969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8276"/>
          <a:stretch>
            <a:fillRect/>
          </a:stretch>
        </p:blipFill>
        <p:spPr bwMode="auto">
          <a:xfrm>
            <a:off x="0" y="1325563"/>
            <a:ext cx="4413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3" name="Group 7"/>
          <p:cNvGrpSpPr>
            <a:grpSpLocks/>
          </p:cNvGrpSpPr>
          <p:nvPr/>
        </p:nvGrpSpPr>
        <p:grpSpPr bwMode="auto">
          <a:xfrm>
            <a:off x="990600" y="5181600"/>
            <a:ext cx="7848600" cy="1619250"/>
            <a:chOff x="990600" y="5181600"/>
            <a:chExt cx="7848600" cy="1619250"/>
          </a:xfrm>
        </p:grpSpPr>
        <p:sp>
          <p:nvSpPr>
            <p:cNvPr id="29702" name="Text Box 9"/>
            <p:cNvSpPr txBox="1">
              <a:spLocks noChangeArrowheads="1"/>
            </p:cNvSpPr>
            <p:nvPr/>
          </p:nvSpPr>
          <p:spPr bwMode="auto">
            <a:xfrm>
              <a:off x="4724400" y="5562600"/>
              <a:ext cx="4114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l-GR" altLang="en-US" sz="2000" b="1">
                  <a:latin typeface="Times New Roman" panose="02020603050405020304" pitchFamily="18" charset="0"/>
                </a:rPr>
                <a:t>β</a:t>
              </a:r>
              <a:r>
                <a:rPr lang="en-CA" altLang="en-US" sz="2000" b="1">
                  <a:latin typeface="Times New Roman" panose="02020603050405020304" pitchFamily="18" charset="0"/>
                </a:rPr>
                <a:t>-</a:t>
              </a:r>
              <a:r>
                <a:rPr lang="en-US" altLang="en-US" sz="2000" b="1">
                  <a:latin typeface="Times New Roman" panose="02020603050405020304" pitchFamily="18" charset="0"/>
                </a:rPr>
                <a:t>pleated sheet: ‘pleated’ because side chains point up and down alternatively</a:t>
              </a:r>
              <a:endParaRPr lang="en-US" altLang="en-US" sz="2000" b="1" baseline="-25000">
                <a:latin typeface="Times New Roman" panose="02020603050405020304" pitchFamily="18" charset="0"/>
                <a:cs typeface="Times New Roman" panose="02020603050405020304" pitchFamily="18" charset="0"/>
              </a:endParaRPr>
            </a:p>
          </p:txBody>
        </p:sp>
        <p:pic>
          <p:nvPicPr>
            <p:cNvPr id="29703" name="Picture 1"/>
            <p:cNvPicPr>
              <a:picLocks noChangeAspect="1"/>
            </p:cNvPicPr>
            <p:nvPr/>
          </p:nvPicPr>
          <p:blipFill>
            <a:blip r:embed="rId4">
              <a:extLst>
                <a:ext uri="{28A0092B-C50C-407E-A947-70E740481C1C}">
                  <a14:useLocalDpi xmlns:a14="http://schemas.microsoft.com/office/drawing/2010/main" val="0"/>
                </a:ext>
              </a:extLst>
            </a:blip>
            <a:srcRect l="54562" t="7498" b="45200"/>
            <a:stretch>
              <a:fillRect/>
            </a:stretch>
          </p:blipFill>
          <p:spPr bwMode="auto">
            <a:xfrm>
              <a:off x="990600" y="5181600"/>
              <a:ext cx="3271838"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1" name="TextBox 5"/>
          <p:cNvSpPr txBox="1">
            <a:spLocks noChangeArrowheads="1"/>
          </p:cNvSpPr>
          <p:nvPr/>
        </p:nvSpPr>
        <p:spPr bwMode="auto">
          <a:xfrm>
            <a:off x="1295400" y="76200"/>
            <a:ext cx="6497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b="1">
                <a:solidFill>
                  <a:srgbClr val="C00000"/>
                </a:solidFill>
                <a:latin typeface="Arial" panose="020B0604020202020204" pitchFamily="34" charset="0"/>
              </a:rPr>
              <a:t>Parallel and Antiparallel </a:t>
            </a:r>
            <a:r>
              <a:rPr lang="el-GR" altLang="en-US" b="1">
                <a:solidFill>
                  <a:srgbClr val="C00000"/>
                </a:solidFill>
                <a:latin typeface="Arial" panose="020B0604020202020204" pitchFamily="34" charset="0"/>
                <a:cs typeface="Arial" panose="020B0604020202020204" pitchFamily="34" charset="0"/>
              </a:rPr>
              <a:t>β</a:t>
            </a:r>
            <a:r>
              <a:rPr lang="en-US" altLang="en-US" b="1">
                <a:solidFill>
                  <a:srgbClr val="C00000"/>
                </a:solidFill>
                <a:latin typeface="Arial" panose="020B0604020202020204" pitchFamily="34" charset="0"/>
                <a:cs typeface="Arial" panose="020B0604020202020204" pitchFamily="34" charset="0"/>
              </a:rPr>
              <a:t>-sheet </a:t>
            </a:r>
          </a:p>
        </p:txBody>
      </p:sp>
    </p:spTree>
    <p:extLst>
      <p:ext uri="{BB962C8B-B14F-4D97-AF65-F5344CB8AC3E}">
        <p14:creationId xmlns:p14="http://schemas.microsoft.com/office/powerpoint/2010/main" val="69860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45294" y="134483"/>
            <a:ext cx="8177212" cy="725488"/>
          </a:xfrm>
        </p:spPr>
        <p:txBody>
          <a:bodyPr/>
          <a:lstStyle/>
          <a:p>
            <a:pPr eaLnBrk="1" hangingPunct="1"/>
            <a:r>
              <a:rPr lang="en-US" altLang="en-US" sz="2800" dirty="0">
                <a:solidFill>
                  <a:srgbClr val="C00000"/>
                </a:solidFill>
                <a:latin typeface="Arial" panose="020B0604020202020204" pitchFamily="34" charset="0"/>
                <a:cs typeface="Arial" panose="020B0604020202020204" pitchFamily="34" charset="0"/>
              </a:rPr>
              <a:t>Polypeptide Chains Fold into Several Domains </a:t>
            </a:r>
          </a:p>
        </p:txBody>
      </p:sp>
      <p:sp>
        <p:nvSpPr>
          <p:cNvPr id="39939" name="TextBox 4"/>
          <p:cNvSpPr txBox="1">
            <a:spLocks noChangeArrowheads="1"/>
          </p:cNvSpPr>
          <p:nvPr/>
        </p:nvSpPr>
        <p:spPr bwMode="auto">
          <a:xfrm>
            <a:off x="533400" y="838200"/>
            <a:ext cx="8001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spcBef>
                <a:spcPts val="600"/>
              </a:spcBef>
            </a:pPr>
            <a:r>
              <a:rPr lang="en-US" altLang="en-US" sz="2000" dirty="0">
                <a:latin typeface="Arial" panose="020B0604020202020204" pitchFamily="34" charset="0"/>
                <a:cs typeface="Arial" panose="020B0604020202020204" pitchFamily="34" charset="0"/>
              </a:rPr>
              <a:t>Fundamental unit of </a:t>
            </a:r>
            <a:r>
              <a:rPr lang="en-US" altLang="en-US" sz="2000" dirty="0">
                <a:solidFill>
                  <a:srgbClr val="0070C0"/>
                </a:solidFill>
                <a:latin typeface="Arial" panose="020B0604020202020204" pitchFamily="34" charset="0"/>
                <a:cs typeface="Arial" panose="020B0604020202020204" pitchFamily="34" charset="0"/>
              </a:rPr>
              <a:t>tertiary structure </a:t>
            </a:r>
            <a:r>
              <a:rPr lang="en-US" altLang="en-US" sz="2000" dirty="0">
                <a:latin typeface="Arial" panose="020B0604020202020204" pitchFamily="34" charset="0"/>
                <a:cs typeface="Arial" panose="020B0604020202020204" pitchFamily="34" charset="0"/>
              </a:rPr>
              <a:t>– </a:t>
            </a:r>
            <a:r>
              <a:rPr lang="en-US" altLang="en-US" sz="2000" b="1" dirty="0">
                <a:latin typeface="Arial" panose="020B0604020202020204" pitchFamily="34" charset="0"/>
                <a:cs typeface="Arial" panose="020B0604020202020204" pitchFamily="34" charset="0"/>
              </a:rPr>
              <a:t>DOMAIN</a:t>
            </a:r>
          </a:p>
          <a:p>
            <a:pPr marL="342900" indent="-342900">
              <a:spcBef>
                <a:spcPts val="600"/>
              </a:spcBef>
            </a:pPr>
            <a:r>
              <a:rPr lang="en-US" altLang="en-US" sz="2000" dirty="0">
                <a:solidFill>
                  <a:srgbClr val="0070C0"/>
                </a:solidFill>
                <a:latin typeface="Arial" panose="020B0604020202020204" pitchFamily="34" charset="0"/>
                <a:cs typeface="Arial" panose="020B0604020202020204" pitchFamily="34" charset="0"/>
              </a:rPr>
              <a:t>Domain</a:t>
            </a:r>
            <a:r>
              <a:rPr lang="en-US" altLang="en-US" sz="2000" dirty="0">
                <a:latin typeface="Arial" panose="020B0604020202020204" pitchFamily="34" charset="0"/>
                <a:cs typeface="Arial" panose="020B0604020202020204" pitchFamily="34" charset="0"/>
              </a:rPr>
              <a:t>: polypeptide chain or a part of polypeptide chain that can independently fold into a stable tertiary structure</a:t>
            </a:r>
          </a:p>
          <a:p>
            <a:pPr marL="342900" indent="-342900">
              <a:spcBef>
                <a:spcPts val="600"/>
              </a:spcBef>
            </a:pPr>
            <a:r>
              <a:rPr lang="en-US" altLang="en-US" sz="2000" dirty="0">
                <a:latin typeface="Arial" panose="020B0604020202020204" pitchFamily="34" charset="0"/>
                <a:cs typeface="Arial" panose="020B0604020202020204" pitchFamily="34" charset="0"/>
              </a:rPr>
              <a:t>Domains are also units of function</a:t>
            </a:r>
          </a:p>
        </p:txBody>
      </p:sp>
      <p:sp>
        <p:nvSpPr>
          <p:cNvPr id="7" name="TextBox 6"/>
          <p:cNvSpPr txBox="1"/>
          <p:nvPr/>
        </p:nvSpPr>
        <p:spPr>
          <a:xfrm>
            <a:off x="304800" y="6019800"/>
            <a:ext cx="8534400" cy="708025"/>
          </a:xfrm>
          <a:prstGeom prst="rect">
            <a:avLst/>
          </a:prstGeom>
          <a:ln>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sz="2000" dirty="0">
                <a:latin typeface="Arial" panose="020B0604020202020204" pitchFamily="34" charset="0"/>
                <a:cs typeface="Arial" panose="020B0604020202020204" pitchFamily="34" charset="0"/>
              </a:rPr>
              <a:t>Tertiary structure refers to the spatial arrangement of amino acid residues that are far apart in the sequence and to the pattern of disulfide bonds.</a:t>
            </a:r>
          </a:p>
        </p:txBody>
      </p:sp>
      <p:pic>
        <p:nvPicPr>
          <p:cNvPr id="39941" name="Picture 2"/>
          <p:cNvPicPr>
            <a:picLocks noChangeAspect="1"/>
          </p:cNvPicPr>
          <p:nvPr/>
        </p:nvPicPr>
        <p:blipFill>
          <a:blip r:embed="rId2">
            <a:extLst>
              <a:ext uri="{28A0092B-C50C-407E-A947-70E740481C1C}">
                <a14:useLocalDpi xmlns:a14="http://schemas.microsoft.com/office/drawing/2010/main" val="0"/>
              </a:ext>
            </a:extLst>
          </a:blip>
          <a:srcRect r="5428" b="14584"/>
          <a:stretch>
            <a:fillRect/>
          </a:stretch>
        </p:blipFill>
        <p:spPr bwMode="auto">
          <a:xfrm>
            <a:off x="1009650" y="2438400"/>
            <a:ext cx="712470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92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2"/>
          <p:cNvSpPr txBox="1">
            <a:spLocks noChangeArrowheads="1"/>
          </p:cNvSpPr>
          <p:nvPr/>
        </p:nvSpPr>
        <p:spPr bwMode="auto">
          <a:xfrm>
            <a:off x="1562100" y="152400"/>
            <a:ext cx="601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C00000"/>
                </a:solidFill>
                <a:latin typeface="Arial" panose="020B0604020202020204" pitchFamily="34" charset="0"/>
                <a:cs typeface="Arial" panose="020B0604020202020204" pitchFamily="34" charset="0"/>
              </a:rPr>
              <a:t>Quaternary Structure</a:t>
            </a:r>
          </a:p>
        </p:txBody>
      </p:sp>
      <p:sp>
        <p:nvSpPr>
          <p:cNvPr id="40963" name="TextBox 3"/>
          <p:cNvSpPr txBox="1">
            <a:spLocks noChangeArrowheads="1"/>
          </p:cNvSpPr>
          <p:nvPr/>
        </p:nvSpPr>
        <p:spPr bwMode="auto">
          <a:xfrm>
            <a:off x="457200" y="798255"/>
            <a:ext cx="8229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spcBef>
                <a:spcPts val="600"/>
              </a:spcBef>
              <a:spcAft>
                <a:spcPts val="600"/>
              </a:spcAft>
            </a:pPr>
            <a:r>
              <a:rPr lang="en-US" altLang="en-US" sz="2000" u="sng" dirty="0">
                <a:latin typeface="Arial" panose="020B0604020202020204" pitchFamily="34" charset="0"/>
                <a:cs typeface="Arial" panose="020B0604020202020204" pitchFamily="34" charset="0"/>
              </a:rPr>
              <a:t>Proteins containing more than one polypeptide chain</a:t>
            </a:r>
            <a:r>
              <a:rPr lang="en-US" altLang="en-US" sz="2000" dirty="0">
                <a:latin typeface="Arial" panose="020B0604020202020204" pitchFamily="34" charset="0"/>
                <a:cs typeface="Arial" panose="020B0604020202020204" pitchFamily="34" charset="0"/>
              </a:rPr>
              <a:t> exhibit a fourth level of structural organization. Each polypeptide chain in such a protein is called a </a:t>
            </a:r>
            <a:r>
              <a:rPr lang="en-US" altLang="en-US" sz="2000" b="1" dirty="0">
                <a:solidFill>
                  <a:srgbClr val="0070C0"/>
                </a:solidFill>
                <a:latin typeface="Arial" panose="020B0604020202020204" pitchFamily="34" charset="0"/>
                <a:cs typeface="Arial" panose="020B0604020202020204" pitchFamily="34" charset="0"/>
              </a:rPr>
              <a:t>subunit</a:t>
            </a:r>
            <a:r>
              <a:rPr lang="en-US" altLang="en-US" sz="2000" dirty="0">
                <a:latin typeface="Arial" panose="020B0604020202020204" pitchFamily="34" charset="0"/>
                <a:cs typeface="Arial" panose="020B0604020202020204" pitchFamily="34" charset="0"/>
              </a:rPr>
              <a:t>. </a:t>
            </a:r>
          </a:p>
          <a:p>
            <a:pPr marL="342900" indent="-342900">
              <a:spcBef>
                <a:spcPts val="600"/>
              </a:spcBef>
              <a:spcAft>
                <a:spcPts val="600"/>
              </a:spcAft>
            </a:pPr>
            <a:r>
              <a:rPr lang="en-US" altLang="en-US" sz="2000" dirty="0">
                <a:solidFill>
                  <a:srgbClr val="C00000"/>
                </a:solidFill>
                <a:latin typeface="Arial" panose="020B0604020202020204" pitchFamily="34" charset="0"/>
                <a:cs typeface="Arial" panose="020B0604020202020204" pitchFamily="34" charset="0"/>
              </a:rPr>
              <a:t>Quaternary structure</a:t>
            </a:r>
            <a:r>
              <a:rPr lang="en-US" altLang="en-US" sz="2000" dirty="0">
                <a:solidFill>
                  <a:srgbClr val="0070C0"/>
                </a:solidFill>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refers to the spatial arrangement of subunits and the nature of their interactions. </a:t>
            </a:r>
          </a:p>
          <a:p>
            <a:pPr marL="342900" indent="-342900">
              <a:spcBef>
                <a:spcPts val="600"/>
              </a:spcBef>
              <a:spcAft>
                <a:spcPts val="600"/>
              </a:spcAft>
            </a:pPr>
            <a:r>
              <a:rPr lang="en-US" altLang="en-US" sz="2000" dirty="0">
                <a:latin typeface="Arial" panose="020B0604020202020204" pitchFamily="34" charset="0"/>
                <a:cs typeface="Arial" panose="020B0604020202020204" pitchFamily="34" charset="0"/>
              </a:rPr>
              <a:t>The simplest quaternary structure is a dimer, consisting of two identical subunits.</a:t>
            </a:r>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330575"/>
            <a:ext cx="890045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297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r="53569" b="20129"/>
          <a:stretch>
            <a:fillRect/>
          </a:stretch>
        </p:blipFill>
        <p:spPr bwMode="auto">
          <a:xfrm>
            <a:off x="0" y="762000"/>
            <a:ext cx="38227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2"/>
          <p:cNvSpPr txBox="1">
            <a:spLocks noChangeArrowheads="1"/>
          </p:cNvSpPr>
          <p:nvPr/>
        </p:nvSpPr>
        <p:spPr bwMode="auto">
          <a:xfrm>
            <a:off x="876300" y="76200"/>
            <a:ext cx="7391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C00000"/>
                </a:solidFill>
                <a:latin typeface="Arial" panose="020B0604020202020204" pitchFamily="34" charset="0"/>
                <a:cs typeface="Arial" panose="020B0604020202020204" pitchFamily="34" charset="0"/>
              </a:rPr>
              <a:t>Quaternary Structure (higher order)</a:t>
            </a:r>
          </a:p>
        </p:txBody>
      </p:sp>
      <p:pic>
        <p:nvPicPr>
          <p:cNvPr id="41988"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8" y="4038600"/>
            <a:ext cx="2716212"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1989" name="TextBox 4"/>
          <p:cNvSpPr txBox="1">
            <a:spLocks noChangeArrowheads="1"/>
          </p:cNvSpPr>
          <p:nvPr/>
        </p:nvSpPr>
        <p:spPr bwMode="auto">
          <a:xfrm>
            <a:off x="3822700" y="4572000"/>
            <a:ext cx="50165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FontTx/>
              <a:buNone/>
            </a:pPr>
            <a:r>
              <a:rPr lang="en-US" altLang="en-US" sz="2000" dirty="0">
                <a:latin typeface="Arial" panose="020B0604020202020204" pitchFamily="34" charset="0"/>
                <a:cs typeface="Arial" panose="020B0604020202020204" pitchFamily="34" charset="0"/>
              </a:rPr>
              <a:t>Complex Quaternary Structure. The coat of rhinovirus comprises 60 copies of each subunits</a:t>
            </a:r>
          </a:p>
        </p:txBody>
      </p:sp>
      <p:sp>
        <p:nvSpPr>
          <p:cNvPr id="41990" name="TextBox 1"/>
          <p:cNvSpPr txBox="1">
            <a:spLocks noChangeArrowheads="1"/>
          </p:cNvSpPr>
          <p:nvPr/>
        </p:nvSpPr>
        <p:spPr bwMode="auto">
          <a:xfrm>
            <a:off x="3822700" y="914400"/>
            <a:ext cx="5168900" cy="18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ts val="600"/>
              </a:spcBef>
              <a:buFontTx/>
              <a:buNone/>
            </a:pPr>
            <a:r>
              <a:rPr lang="en-CA" altLang="en-US" sz="2000" dirty="0">
                <a:latin typeface="Arial" panose="020B0604020202020204" pitchFamily="34" charset="0"/>
              </a:rPr>
              <a:t>The </a:t>
            </a:r>
            <a:r>
              <a:rPr lang="el-GR" altLang="en-US" sz="2000" dirty="0">
                <a:latin typeface="Arial" panose="020B0604020202020204" pitchFamily="34" charset="0"/>
              </a:rPr>
              <a:t>α</a:t>
            </a:r>
            <a:r>
              <a:rPr lang="en-CA" altLang="en-US" sz="2000" dirty="0">
                <a:latin typeface="Arial" panose="020B0604020202020204" pitchFamily="34" charset="0"/>
              </a:rPr>
              <a:t>2</a:t>
            </a:r>
            <a:r>
              <a:rPr lang="el-GR" altLang="en-US" sz="2000" dirty="0">
                <a:latin typeface="Arial" panose="020B0604020202020204" pitchFamily="34" charset="0"/>
              </a:rPr>
              <a:t>β</a:t>
            </a:r>
            <a:r>
              <a:rPr lang="en-CA" altLang="en-US" sz="2000" dirty="0">
                <a:latin typeface="Arial" panose="020B0604020202020204" pitchFamily="34" charset="0"/>
              </a:rPr>
              <a:t>2 tetramer of human haemoglobin. The structure of the two identical </a:t>
            </a:r>
            <a:r>
              <a:rPr lang="el-GR" altLang="en-US" sz="2000" dirty="0">
                <a:latin typeface="Arial" panose="020B0604020202020204" pitchFamily="34" charset="0"/>
              </a:rPr>
              <a:t>α</a:t>
            </a:r>
            <a:r>
              <a:rPr lang="en-CA" altLang="en-US" sz="2000" dirty="0">
                <a:latin typeface="Arial" panose="020B0604020202020204" pitchFamily="34" charset="0"/>
              </a:rPr>
              <a:t> subunits (red) is similar to but not identical with that of the two </a:t>
            </a:r>
            <a:r>
              <a:rPr lang="el-GR" altLang="en-US" sz="2000" dirty="0">
                <a:latin typeface="Arial" panose="020B0604020202020204" pitchFamily="34" charset="0"/>
              </a:rPr>
              <a:t>β</a:t>
            </a:r>
            <a:r>
              <a:rPr lang="en-CA" altLang="en-US" sz="2000" dirty="0">
                <a:latin typeface="Arial" panose="020B0604020202020204" pitchFamily="34" charset="0"/>
              </a:rPr>
              <a:t> subunits (yellow).</a:t>
            </a:r>
          </a:p>
        </p:txBody>
      </p:sp>
    </p:spTree>
    <p:extLst>
      <p:ext uri="{BB962C8B-B14F-4D97-AF65-F5344CB8AC3E}">
        <p14:creationId xmlns:p14="http://schemas.microsoft.com/office/powerpoint/2010/main" val="2046718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2287" y="1828800"/>
            <a:ext cx="4788000" cy="47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txBox="1">
            <a:spLocks/>
          </p:cNvSpPr>
          <p:nvPr/>
        </p:nvSpPr>
        <p:spPr>
          <a:xfrm>
            <a:off x="714375" y="90714"/>
            <a:ext cx="7743825" cy="16764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en-US" sz="5400" b="1" dirty="0">
                <a:solidFill>
                  <a:srgbClr val="C00000"/>
                </a:solidFill>
                <a:latin typeface="Arial" panose="020B0604020202020204" pitchFamily="34" charset="0"/>
                <a:cs typeface="Arial" panose="020B0604020202020204" pitchFamily="34" charset="0"/>
              </a:rPr>
              <a:t>The Protein Folding Problem</a:t>
            </a:r>
          </a:p>
        </p:txBody>
      </p:sp>
    </p:spTree>
    <p:extLst>
      <p:ext uri="{BB962C8B-B14F-4D97-AF65-F5344CB8AC3E}">
        <p14:creationId xmlns:p14="http://schemas.microsoft.com/office/powerpoint/2010/main" val="357694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igure_04_11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175" y="1492250"/>
            <a:ext cx="6321425"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2" descr="figure_04_17"/>
          <p:cNvPicPr>
            <a:picLocks noChangeAspect="1" noChangeArrowheads="1"/>
          </p:cNvPicPr>
          <p:nvPr/>
        </p:nvPicPr>
        <p:blipFill>
          <a:blip r:embed="rId3">
            <a:extLst>
              <a:ext uri="{28A0092B-C50C-407E-A947-70E740481C1C}">
                <a14:useLocalDpi xmlns:a14="http://schemas.microsoft.com/office/drawing/2010/main" val="0"/>
              </a:ext>
            </a:extLst>
          </a:blip>
          <a:srcRect l="6345" r="49956" b="2330"/>
          <a:stretch>
            <a:fillRect/>
          </a:stretch>
        </p:blipFill>
        <p:spPr bwMode="auto">
          <a:xfrm>
            <a:off x="76200" y="692150"/>
            <a:ext cx="236220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itle 1"/>
          <p:cNvSpPr>
            <a:spLocks noGrp="1"/>
          </p:cNvSpPr>
          <p:nvPr>
            <p:ph type="title"/>
          </p:nvPr>
        </p:nvSpPr>
        <p:spPr>
          <a:xfrm>
            <a:off x="439738" y="0"/>
            <a:ext cx="8247062" cy="1143000"/>
          </a:xfrm>
        </p:spPr>
        <p:txBody>
          <a:bodyPr/>
          <a:lstStyle/>
          <a:p>
            <a:pPr eaLnBrk="1" hangingPunct="1"/>
            <a:r>
              <a:rPr lang="en-US" altLang="en-US" sz="2800" dirty="0">
                <a:solidFill>
                  <a:srgbClr val="C00000"/>
                </a:solidFill>
                <a:latin typeface="Arial" panose="020B0604020202020204" pitchFamily="34" charset="0"/>
                <a:cs typeface="Arial" panose="020B0604020202020204" pitchFamily="34" charset="0"/>
              </a:rPr>
              <a:t>φ and ψ torsion angles are the only degrees of freedom for the backbone </a:t>
            </a:r>
          </a:p>
        </p:txBody>
      </p:sp>
      <p:sp>
        <p:nvSpPr>
          <p:cNvPr id="17414" name="TextBox 8"/>
          <p:cNvSpPr txBox="1">
            <a:spLocks noChangeArrowheads="1"/>
          </p:cNvSpPr>
          <p:nvPr/>
        </p:nvSpPr>
        <p:spPr bwMode="auto">
          <a:xfrm>
            <a:off x="1981200" y="41148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1</a:t>
            </a:r>
          </a:p>
        </p:txBody>
      </p:sp>
      <p:sp>
        <p:nvSpPr>
          <p:cNvPr id="17415" name="TextBox 9"/>
          <p:cNvSpPr txBox="1">
            <a:spLocks noChangeArrowheads="1"/>
          </p:cNvSpPr>
          <p:nvPr/>
        </p:nvSpPr>
        <p:spPr bwMode="auto">
          <a:xfrm>
            <a:off x="82550" y="3171825"/>
            <a:ext cx="35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2</a:t>
            </a:r>
          </a:p>
        </p:txBody>
      </p:sp>
      <p:sp>
        <p:nvSpPr>
          <p:cNvPr id="17416" name="TextBox 10"/>
          <p:cNvSpPr txBox="1">
            <a:spLocks noChangeArrowheads="1"/>
          </p:cNvSpPr>
          <p:nvPr/>
        </p:nvSpPr>
        <p:spPr bwMode="auto">
          <a:xfrm>
            <a:off x="1336675" y="1266825"/>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92150" y="-76200"/>
            <a:ext cx="7761288" cy="762000"/>
          </a:xfrm>
        </p:spPr>
        <p:txBody>
          <a:bodyPr/>
          <a:lstStyle/>
          <a:p>
            <a:r>
              <a:rPr lang="en-US" altLang="en-US" sz="3600">
                <a:solidFill>
                  <a:srgbClr val="C00000"/>
                </a:solidFill>
                <a:latin typeface="Arial" panose="020B0604020202020204" pitchFamily="34" charset="0"/>
                <a:cs typeface="Arial" panose="020B0604020202020204" pitchFamily="34" charset="0"/>
              </a:rPr>
              <a:t>Central Dogma of life</a:t>
            </a:r>
          </a:p>
        </p:txBody>
      </p:sp>
      <p:grpSp>
        <p:nvGrpSpPr>
          <p:cNvPr id="4099" name="Group 49"/>
          <p:cNvGrpSpPr>
            <a:grpSpLocks/>
          </p:cNvGrpSpPr>
          <p:nvPr/>
        </p:nvGrpSpPr>
        <p:grpSpPr bwMode="auto">
          <a:xfrm>
            <a:off x="838200" y="838200"/>
            <a:ext cx="1231900" cy="1609725"/>
            <a:chOff x="995" y="2663"/>
            <a:chExt cx="776" cy="1014"/>
          </a:xfrm>
        </p:grpSpPr>
        <p:pic>
          <p:nvPicPr>
            <p:cNvPr id="4122" name="Picture 34" descr="d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3"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4100" name="Text Box 56"/>
          <p:cNvSpPr txBox="1">
            <a:spLocks noChangeArrowheads="1"/>
          </p:cNvSpPr>
          <p:nvPr/>
        </p:nvSpPr>
        <p:spPr bwMode="auto">
          <a:xfrm>
            <a:off x="1600200" y="1147989"/>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Polymer of nucleotides</a:t>
            </a:r>
          </a:p>
        </p:txBody>
      </p:sp>
      <p:sp>
        <p:nvSpPr>
          <p:cNvPr id="4101" name="Text Box 24"/>
          <p:cNvSpPr txBox="1">
            <a:spLocks noChangeArrowheads="1"/>
          </p:cNvSpPr>
          <p:nvPr/>
        </p:nvSpPr>
        <p:spPr bwMode="auto">
          <a:xfrm>
            <a:off x="1538514" y="773112"/>
            <a:ext cx="2590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solidFill>
                  <a:srgbClr val="0033CC"/>
                </a:solidFill>
                <a:latin typeface="Arial" panose="020B0604020202020204" pitchFamily="34" charset="0"/>
                <a:cs typeface="Arial" panose="020B0604020202020204" pitchFamily="34" charset="0"/>
              </a:rPr>
              <a:t>DNA: Storage Medium </a:t>
            </a:r>
          </a:p>
        </p:txBody>
      </p:sp>
      <p:grpSp>
        <p:nvGrpSpPr>
          <p:cNvPr id="3" name="Group 49"/>
          <p:cNvGrpSpPr>
            <a:grpSpLocks/>
          </p:cNvGrpSpPr>
          <p:nvPr/>
        </p:nvGrpSpPr>
        <p:grpSpPr bwMode="auto">
          <a:xfrm>
            <a:off x="2209800" y="1982787"/>
            <a:ext cx="6186716" cy="1827213"/>
            <a:chOff x="2209800" y="1930282"/>
            <a:chExt cx="6186716" cy="1827213"/>
          </a:xfrm>
        </p:grpSpPr>
        <p:grpSp>
          <p:nvGrpSpPr>
            <p:cNvPr id="4114" name="Group 47"/>
            <p:cNvGrpSpPr>
              <a:grpSpLocks/>
            </p:cNvGrpSpPr>
            <p:nvPr/>
          </p:nvGrpSpPr>
          <p:grpSpPr bwMode="auto">
            <a:xfrm rot="2503791">
              <a:off x="3027962" y="1930282"/>
              <a:ext cx="1770063" cy="1827213"/>
              <a:chOff x="2304" y="2421"/>
              <a:chExt cx="1330" cy="1351"/>
            </a:xfrm>
          </p:grpSpPr>
          <p:pic>
            <p:nvPicPr>
              <p:cNvPr id="4119" name="Picture 36" descr="rna-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0"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sp>
            <p:nvSpPr>
              <p:cNvPr id="4121"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4115" name="Line 50"/>
            <p:cNvSpPr>
              <a:spLocks noChangeShapeType="1"/>
            </p:cNvSpPr>
            <p:nvPr/>
          </p:nvSpPr>
          <p:spPr bwMode="auto">
            <a:xfrm>
              <a:off x="2209800" y="1981200"/>
              <a:ext cx="1143000" cy="10668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IN"/>
            </a:p>
          </p:txBody>
        </p:sp>
        <p:sp>
          <p:nvSpPr>
            <p:cNvPr id="4116" name="Text Box 25"/>
            <p:cNvSpPr txBox="1">
              <a:spLocks noChangeArrowheads="1"/>
            </p:cNvSpPr>
            <p:nvPr/>
          </p:nvSpPr>
          <p:spPr bwMode="auto">
            <a:xfrm>
              <a:off x="4256316" y="2191538"/>
              <a:ext cx="304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solidFill>
                    <a:srgbClr val="0033CC"/>
                  </a:solidFill>
                  <a:latin typeface="Arial" panose="020B0604020202020204" pitchFamily="34" charset="0"/>
                  <a:cs typeface="Arial" panose="020B0604020202020204" pitchFamily="34" charset="0"/>
                </a:rPr>
                <a:t>RNA: Transmission Medium </a:t>
              </a:r>
            </a:p>
          </p:txBody>
        </p:sp>
        <p:sp>
          <p:nvSpPr>
            <p:cNvPr id="4117" name="Text Box 56"/>
            <p:cNvSpPr txBox="1">
              <a:spLocks noChangeArrowheads="1"/>
            </p:cNvSpPr>
            <p:nvPr/>
          </p:nvSpPr>
          <p:spPr bwMode="auto">
            <a:xfrm>
              <a:off x="4256316" y="2639213"/>
              <a:ext cx="2514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Polymer of nucleotides</a:t>
              </a:r>
            </a:p>
          </p:txBody>
        </p:sp>
        <p:sp>
          <p:nvSpPr>
            <p:cNvPr id="4118" name="Text Box 21"/>
            <p:cNvSpPr txBox="1">
              <a:spLocks noChangeArrowheads="1"/>
            </p:cNvSpPr>
            <p:nvPr/>
          </p:nvSpPr>
          <p:spPr bwMode="auto">
            <a:xfrm>
              <a:off x="4256316" y="3086888"/>
              <a:ext cx="414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sv-SE" altLang="en-US" sz="2000" b="1" dirty="0">
                  <a:solidFill>
                    <a:srgbClr val="CA0826"/>
                  </a:solidFill>
                  <a:latin typeface="Arial" panose="020B0604020202020204" pitchFamily="34" charset="0"/>
                  <a:cs typeface="Arial" panose="020B0604020202020204" pitchFamily="34" charset="0"/>
                </a:rPr>
                <a:t>CCU</a:t>
              </a:r>
              <a:r>
                <a:rPr lang="sv-SE" altLang="en-US" sz="2000" b="1" dirty="0">
                  <a:solidFill>
                    <a:srgbClr val="0099FF"/>
                  </a:solidFill>
                  <a:latin typeface="Arial" panose="020B0604020202020204" pitchFamily="34" charset="0"/>
                  <a:cs typeface="Arial" panose="020B0604020202020204" pitchFamily="34" charset="0"/>
                </a:rPr>
                <a:t>GAG</a:t>
              </a:r>
              <a:r>
                <a:rPr lang="sv-SE" altLang="en-US" sz="2000" b="1" dirty="0">
                  <a:solidFill>
                    <a:srgbClr val="E14A72"/>
                  </a:solidFill>
                  <a:latin typeface="Arial" panose="020B0604020202020204" pitchFamily="34" charset="0"/>
                  <a:cs typeface="Arial" panose="020B0604020202020204" pitchFamily="34" charset="0"/>
                </a:rPr>
                <a:t>CCA</a:t>
              </a:r>
              <a:r>
                <a:rPr lang="sv-SE" altLang="en-US" sz="2000" b="1" dirty="0">
                  <a:solidFill>
                    <a:schemeClr val="accent2"/>
                  </a:solidFill>
                  <a:latin typeface="Arial" panose="020B0604020202020204" pitchFamily="34" charset="0"/>
                  <a:cs typeface="Arial" panose="020B0604020202020204" pitchFamily="34" charset="0"/>
                </a:rPr>
                <a:t>ACU</a:t>
              </a:r>
              <a:r>
                <a:rPr lang="sv-SE" altLang="en-US" sz="2000" b="1" dirty="0">
                  <a:solidFill>
                    <a:srgbClr val="66AB21"/>
                  </a:solidFill>
                  <a:latin typeface="Arial" panose="020B0604020202020204" pitchFamily="34" charset="0"/>
                  <a:cs typeface="Arial" panose="020B0604020202020204" pitchFamily="34" charset="0"/>
                </a:rPr>
                <a:t>AUU</a:t>
              </a:r>
              <a:r>
                <a:rPr lang="sv-SE" altLang="en-US" sz="2000" b="1" dirty="0">
                  <a:solidFill>
                    <a:srgbClr val="E4FB00"/>
                  </a:solidFill>
                  <a:latin typeface="Arial" panose="020B0604020202020204" pitchFamily="34" charset="0"/>
                  <a:cs typeface="Arial" panose="020B0604020202020204" pitchFamily="34" charset="0"/>
                </a:rPr>
                <a:t>GAU</a:t>
              </a:r>
              <a:r>
                <a:rPr lang="sv-SE" altLang="en-US" sz="2000" b="1" dirty="0">
                  <a:solidFill>
                    <a:srgbClr val="C94590"/>
                  </a:solidFill>
                  <a:latin typeface="Arial" panose="020B0604020202020204" pitchFamily="34" charset="0"/>
                  <a:cs typeface="Arial" panose="020B0604020202020204" pitchFamily="34" charset="0"/>
                </a:rPr>
                <a:t>GAA</a:t>
              </a:r>
              <a:endParaRPr lang="en-GB" altLang="en-US" sz="2000" b="1" dirty="0">
                <a:latin typeface="Arial" panose="020B0604020202020204" pitchFamily="34" charset="0"/>
                <a:cs typeface="Arial" panose="020B0604020202020204" pitchFamily="34" charset="0"/>
              </a:endParaRPr>
            </a:p>
          </p:txBody>
        </p:sp>
      </p:grpSp>
      <p:sp>
        <p:nvSpPr>
          <p:cNvPr id="4103" name="Text Box 17"/>
          <p:cNvSpPr txBox="1">
            <a:spLocks noChangeArrowheads="1"/>
          </p:cNvSpPr>
          <p:nvPr/>
        </p:nvSpPr>
        <p:spPr bwMode="auto">
          <a:xfrm>
            <a:off x="1600200" y="1581150"/>
            <a:ext cx="3940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sv-SE" altLang="en-US" sz="2000" b="1">
                <a:latin typeface="Arial" panose="020B0604020202020204" pitchFamily="34" charset="0"/>
                <a:cs typeface="Arial" panose="020B0604020202020204" pitchFamily="34" charset="0"/>
              </a:rPr>
              <a:t>CCTGAGCCAACTATTGATGAA</a:t>
            </a:r>
            <a:endParaRPr lang="en-GB" altLang="en-US" sz="2000" b="1">
              <a:latin typeface="Arial" panose="020B0604020202020204" pitchFamily="34" charset="0"/>
              <a:cs typeface="Arial" panose="020B0604020202020204" pitchFamily="34" charset="0"/>
            </a:endParaRPr>
          </a:p>
        </p:txBody>
      </p:sp>
      <p:grpSp>
        <p:nvGrpSpPr>
          <p:cNvPr id="5" name="Group 50"/>
          <p:cNvGrpSpPr>
            <a:grpSpLocks/>
          </p:cNvGrpSpPr>
          <p:nvPr/>
        </p:nvGrpSpPr>
        <p:grpSpPr bwMode="auto">
          <a:xfrm>
            <a:off x="4328886" y="3886200"/>
            <a:ext cx="4343400" cy="2971800"/>
            <a:chOff x="4343400" y="3886200"/>
            <a:chExt cx="4343400" cy="2971800"/>
          </a:xfrm>
        </p:grpSpPr>
        <p:grpSp>
          <p:nvGrpSpPr>
            <p:cNvPr id="4105" name="Group 44"/>
            <p:cNvGrpSpPr>
              <a:grpSpLocks/>
            </p:cNvGrpSpPr>
            <p:nvPr/>
          </p:nvGrpSpPr>
          <p:grpSpPr bwMode="auto">
            <a:xfrm>
              <a:off x="5486400" y="4038600"/>
              <a:ext cx="2719388" cy="1493838"/>
              <a:chOff x="3946" y="2603"/>
              <a:chExt cx="1607" cy="844"/>
            </a:xfrm>
          </p:grpSpPr>
          <p:pic>
            <p:nvPicPr>
              <p:cNvPr id="4110" name="Picture 38" descr="Pept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sp>
            <p:nvSpPr>
              <p:cNvPr id="4112"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sp>
            <p:nvSpPr>
              <p:cNvPr id="4113"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4106" name="Text Box 19"/>
            <p:cNvSpPr txBox="1">
              <a:spLocks noChangeArrowheads="1"/>
            </p:cNvSpPr>
            <p:nvPr/>
          </p:nvSpPr>
          <p:spPr bwMode="auto">
            <a:xfrm>
              <a:off x="5562600" y="6334125"/>
              <a:ext cx="1719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sv-SE" altLang="en-US" sz="2800" b="1">
                  <a:solidFill>
                    <a:srgbClr val="CA0826"/>
                  </a:solidFill>
                  <a:latin typeface="Arial" panose="020B0604020202020204" pitchFamily="34" charset="0"/>
                  <a:cs typeface="Arial" panose="020B0604020202020204" pitchFamily="34" charset="0"/>
                </a:rPr>
                <a:t>P</a:t>
              </a:r>
              <a:r>
                <a:rPr lang="sv-SE" altLang="en-US" sz="2800" b="1">
                  <a:solidFill>
                    <a:srgbClr val="0099FF"/>
                  </a:solidFill>
                  <a:latin typeface="Arial" panose="020B0604020202020204" pitchFamily="34" charset="0"/>
                  <a:cs typeface="Arial" panose="020B0604020202020204" pitchFamily="34" charset="0"/>
                </a:rPr>
                <a:t>E</a:t>
              </a:r>
              <a:r>
                <a:rPr lang="sv-SE" altLang="en-US" sz="2800" b="1">
                  <a:solidFill>
                    <a:srgbClr val="CA0826"/>
                  </a:solidFill>
                  <a:latin typeface="Arial" panose="020B0604020202020204" pitchFamily="34" charset="0"/>
                  <a:cs typeface="Arial" panose="020B0604020202020204" pitchFamily="34" charset="0"/>
                </a:rPr>
                <a:t>P</a:t>
              </a:r>
              <a:r>
                <a:rPr lang="sv-SE" altLang="en-US" sz="2800" b="1">
                  <a:solidFill>
                    <a:schemeClr val="accent2"/>
                  </a:solidFill>
                  <a:latin typeface="Arial" panose="020B0604020202020204" pitchFamily="34" charset="0"/>
                  <a:cs typeface="Arial" panose="020B0604020202020204" pitchFamily="34" charset="0"/>
                </a:rPr>
                <a:t>T</a:t>
              </a:r>
              <a:r>
                <a:rPr lang="sv-SE" altLang="en-US" sz="2800" b="1">
                  <a:solidFill>
                    <a:srgbClr val="66AB21"/>
                  </a:solidFill>
                  <a:latin typeface="Arial" panose="020B0604020202020204" pitchFamily="34" charset="0"/>
                  <a:cs typeface="Arial" panose="020B0604020202020204" pitchFamily="34" charset="0"/>
                </a:rPr>
                <a:t>I</a:t>
              </a:r>
              <a:r>
                <a:rPr lang="sv-SE" altLang="en-US" sz="2800" b="1">
                  <a:solidFill>
                    <a:srgbClr val="E4FB00"/>
                  </a:solidFill>
                  <a:latin typeface="Arial" panose="020B0604020202020204" pitchFamily="34" charset="0"/>
                  <a:cs typeface="Arial" panose="020B0604020202020204" pitchFamily="34" charset="0"/>
                </a:rPr>
                <a:t>D</a:t>
              </a:r>
              <a:r>
                <a:rPr lang="sv-SE" altLang="en-US" sz="2800" b="1">
                  <a:solidFill>
                    <a:srgbClr val="C94590"/>
                  </a:solidFill>
                  <a:latin typeface="Arial" panose="020B0604020202020204" pitchFamily="34" charset="0"/>
                  <a:cs typeface="Arial" panose="020B0604020202020204" pitchFamily="34" charset="0"/>
                </a:rPr>
                <a:t>E</a:t>
              </a:r>
              <a:endParaRPr lang="en-GB" altLang="en-US" sz="2800" b="1">
                <a:latin typeface="Arial" panose="020B0604020202020204" pitchFamily="34" charset="0"/>
                <a:cs typeface="Arial" panose="020B0604020202020204" pitchFamily="34" charset="0"/>
              </a:endParaRPr>
            </a:p>
          </p:txBody>
        </p:sp>
        <p:sp>
          <p:nvSpPr>
            <p:cNvPr id="4107" name="Text Box 58"/>
            <p:cNvSpPr txBox="1">
              <a:spLocks noChangeArrowheads="1"/>
            </p:cNvSpPr>
            <p:nvPr/>
          </p:nvSpPr>
          <p:spPr bwMode="auto">
            <a:xfrm>
              <a:off x="5562600" y="5948362"/>
              <a:ext cx="29543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Polymer of amino acids</a:t>
              </a:r>
            </a:p>
          </p:txBody>
        </p:sp>
        <p:sp>
          <p:nvSpPr>
            <p:cNvPr id="4108" name="Line 50"/>
            <p:cNvSpPr>
              <a:spLocks noChangeShapeType="1"/>
            </p:cNvSpPr>
            <p:nvPr/>
          </p:nvSpPr>
          <p:spPr bwMode="auto">
            <a:xfrm>
              <a:off x="4343400" y="3886200"/>
              <a:ext cx="1143000" cy="10668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IN"/>
            </a:p>
          </p:txBody>
        </p:sp>
        <p:sp>
          <p:nvSpPr>
            <p:cNvPr id="4109" name="Text Box 25"/>
            <p:cNvSpPr txBox="1">
              <a:spLocks noChangeArrowheads="1"/>
            </p:cNvSpPr>
            <p:nvPr/>
          </p:nvSpPr>
          <p:spPr bwMode="auto">
            <a:xfrm>
              <a:off x="5562600" y="5562600"/>
              <a:ext cx="312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0033CC"/>
                  </a:solidFill>
                  <a:latin typeface="Arial" panose="020B0604020202020204" pitchFamily="34" charset="0"/>
                  <a:cs typeface="Arial" panose="020B0604020202020204" pitchFamily="34" charset="0"/>
                </a:rPr>
                <a:t>Protein: Molecular Machines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descr="figure_04_17"/>
          <p:cNvPicPr>
            <a:picLocks noChangeAspect="1" noChangeArrowheads="1"/>
          </p:cNvPicPr>
          <p:nvPr/>
        </p:nvPicPr>
        <p:blipFill>
          <a:blip r:embed="rId2">
            <a:extLst>
              <a:ext uri="{28A0092B-C50C-407E-A947-70E740481C1C}">
                <a14:useLocalDpi xmlns:a14="http://schemas.microsoft.com/office/drawing/2010/main" val="0"/>
              </a:ext>
            </a:extLst>
          </a:blip>
          <a:srcRect l="6345" r="49956" b="2330"/>
          <a:stretch>
            <a:fillRect/>
          </a:stretch>
        </p:blipFill>
        <p:spPr bwMode="auto">
          <a:xfrm>
            <a:off x="0" y="647700"/>
            <a:ext cx="236220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3"/>
          <p:cNvSpPr txBox="1">
            <a:spLocks noChangeArrowheads="1"/>
          </p:cNvSpPr>
          <p:nvPr/>
        </p:nvSpPr>
        <p:spPr bwMode="auto">
          <a:xfrm>
            <a:off x="2285999" y="1101725"/>
            <a:ext cx="6750277" cy="5309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150000"/>
              </a:lnSpc>
              <a:spcBef>
                <a:spcPct val="0"/>
              </a:spcBef>
              <a:spcAft>
                <a:spcPts val="600"/>
              </a:spcAft>
              <a:buFont typeface="Wingdings" panose="05000000000000000000" pitchFamily="2" charset="2"/>
              <a:buChar char="§"/>
            </a:pPr>
            <a:r>
              <a:rPr lang="en-US" altLang="en-US" sz="1800" dirty="0">
                <a:latin typeface="Arial" panose="020B0604020202020204" pitchFamily="34" charset="0"/>
              </a:rPr>
              <a:t>Consider a small protein with 100 residues. </a:t>
            </a:r>
          </a:p>
          <a:p>
            <a:pPr algn="just">
              <a:lnSpc>
                <a:spcPct val="150000"/>
              </a:lnSpc>
              <a:spcBef>
                <a:spcPct val="0"/>
              </a:spcBef>
              <a:spcAft>
                <a:spcPts val="600"/>
              </a:spcAft>
              <a:buFont typeface="Wingdings" panose="05000000000000000000" pitchFamily="2" charset="2"/>
              <a:buChar char="§"/>
            </a:pPr>
            <a:r>
              <a:rPr lang="en-US" altLang="en-US" sz="1800" dirty="0">
                <a:solidFill>
                  <a:srgbClr val="C00000"/>
                </a:solidFill>
                <a:latin typeface="Arial" panose="020B0604020202020204" pitchFamily="34" charset="0"/>
              </a:rPr>
              <a:t>Cyrus </a:t>
            </a:r>
            <a:r>
              <a:rPr lang="en-US" altLang="en-US" sz="1800" dirty="0" err="1">
                <a:solidFill>
                  <a:srgbClr val="C00000"/>
                </a:solidFill>
                <a:latin typeface="Arial" panose="020B0604020202020204" pitchFamily="34" charset="0"/>
              </a:rPr>
              <a:t>Levinthal</a:t>
            </a:r>
            <a:r>
              <a:rPr lang="en-US" altLang="en-US" sz="1800" dirty="0">
                <a:solidFill>
                  <a:srgbClr val="0070C0"/>
                </a:solidFill>
                <a:latin typeface="Arial" panose="020B0604020202020204" pitchFamily="34" charset="0"/>
              </a:rPr>
              <a:t> </a:t>
            </a:r>
            <a:r>
              <a:rPr lang="en-US" altLang="en-US" sz="1800" dirty="0">
                <a:latin typeface="Arial" panose="020B0604020202020204" pitchFamily="34" charset="0"/>
              </a:rPr>
              <a:t>calculated that, if each residue can assume three different conformations, the total number of structures would be </a:t>
            </a:r>
            <a:r>
              <a:rPr lang="en-US" altLang="en-US" sz="1800" b="1" dirty="0">
                <a:latin typeface="Arial" panose="020B0604020202020204" pitchFamily="34" charset="0"/>
              </a:rPr>
              <a:t>3</a:t>
            </a:r>
            <a:r>
              <a:rPr lang="en-US" altLang="en-US" sz="1800" b="1" baseline="30000" dirty="0">
                <a:latin typeface="Arial" panose="020B0604020202020204" pitchFamily="34" charset="0"/>
              </a:rPr>
              <a:t>100</a:t>
            </a:r>
            <a:r>
              <a:rPr lang="en-US" altLang="en-US" sz="1800" dirty="0">
                <a:latin typeface="Arial" panose="020B0604020202020204" pitchFamily="34" charset="0"/>
              </a:rPr>
              <a:t>, which is equal to 5 × 10</a:t>
            </a:r>
            <a:r>
              <a:rPr lang="en-US" altLang="en-US" sz="1800" baseline="30000" dirty="0">
                <a:latin typeface="Arial" panose="020B0604020202020204" pitchFamily="34" charset="0"/>
              </a:rPr>
              <a:t>47</a:t>
            </a:r>
            <a:r>
              <a:rPr lang="en-US" altLang="en-US" sz="1800" dirty="0">
                <a:latin typeface="Arial" panose="020B0604020202020204" pitchFamily="34" charset="0"/>
              </a:rPr>
              <a:t>. If it takes 10</a:t>
            </a:r>
            <a:r>
              <a:rPr lang="en-US" altLang="en-US" sz="1800" baseline="30000" dirty="0">
                <a:latin typeface="Arial" panose="020B0604020202020204" pitchFamily="34" charset="0"/>
              </a:rPr>
              <a:t>-13</a:t>
            </a:r>
            <a:r>
              <a:rPr lang="en-US" altLang="en-US" sz="1800" dirty="0">
                <a:latin typeface="Arial" panose="020B0604020202020204" pitchFamily="34" charset="0"/>
              </a:rPr>
              <a:t> s to convert one structure into another, the total search time would be 5 × 10</a:t>
            </a:r>
            <a:r>
              <a:rPr lang="en-US" altLang="en-US" sz="1800" baseline="30000" dirty="0">
                <a:latin typeface="Arial" panose="020B0604020202020204" pitchFamily="34" charset="0"/>
              </a:rPr>
              <a:t>47</a:t>
            </a:r>
            <a:r>
              <a:rPr lang="en-US" altLang="en-US" sz="1800" dirty="0">
                <a:latin typeface="Arial" panose="020B0604020202020204" pitchFamily="34" charset="0"/>
              </a:rPr>
              <a:t> × 10</a:t>
            </a:r>
            <a:r>
              <a:rPr lang="en-US" altLang="en-US" sz="1800" baseline="30000" dirty="0">
                <a:latin typeface="Arial" panose="020B0604020202020204" pitchFamily="34" charset="0"/>
              </a:rPr>
              <a:t>-13</a:t>
            </a:r>
            <a:r>
              <a:rPr lang="en-US" altLang="en-US" sz="1800" dirty="0">
                <a:latin typeface="Arial" panose="020B0604020202020204" pitchFamily="34" charset="0"/>
              </a:rPr>
              <a:t> s, which is equal to 5 × 10</a:t>
            </a:r>
            <a:r>
              <a:rPr lang="en-US" altLang="en-US" sz="1800" baseline="30000" dirty="0">
                <a:latin typeface="Arial" panose="020B0604020202020204" pitchFamily="34" charset="0"/>
              </a:rPr>
              <a:t>34</a:t>
            </a:r>
            <a:r>
              <a:rPr lang="en-US" altLang="en-US" sz="1800" dirty="0">
                <a:latin typeface="Arial" panose="020B0604020202020204" pitchFamily="34" charset="0"/>
              </a:rPr>
              <a:t> s, or </a:t>
            </a:r>
            <a:r>
              <a:rPr lang="en-US" altLang="en-US" sz="1800" b="1" dirty="0">
                <a:latin typeface="Arial" panose="020B0604020202020204" pitchFamily="34" charset="0"/>
              </a:rPr>
              <a:t>10</a:t>
            </a:r>
            <a:r>
              <a:rPr lang="en-US" altLang="en-US" sz="1800" b="1" baseline="30000" dirty="0">
                <a:latin typeface="Arial" panose="020B0604020202020204" pitchFamily="34" charset="0"/>
              </a:rPr>
              <a:t>27 </a:t>
            </a:r>
            <a:r>
              <a:rPr lang="en-US" altLang="en-US" sz="1800" b="1" dirty="0">
                <a:latin typeface="Arial" panose="020B0604020202020204" pitchFamily="34" charset="0"/>
              </a:rPr>
              <a:t>years</a:t>
            </a:r>
            <a:r>
              <a:rPr lang="en-US" altLang="en-US" sz="1800" dirty="0">
                <a:latin typeface="Arial" panose="020B0604020202020204" pitchFamily="34" charset="0"/>
              </a:rPr>
              <a:t> i.e. longer than the age of the universe! </a:t>
            </a:r>
          </a:p>
          <a:p>
            <a:pPr algn="just">
              <a:lnSpc>
                <a:spcPct val="150000"/>
              </a:lnSpc>
              <a:spcBef>
                <a:spcPct val="0"/>
              </a:spcBef>
              <a:spcAft>
                <a:spcPts val="600"/>
              </a:spcAft>
              <a:buFont typeface="Wingdings" panose="05000000000000000000" pitchFamily="2" charset="2"/>
              <a:buChar char="§"/>
            </a:pPr>
            <a:r>
              <a:rPr lang="en-US" altLang="en-US" sz="1800" dirty="0">
                <a:latin typeface="Arial" panose="020B0604020202020204" pitchFamily="34" charset="0"/>
              </a:rPr>
              <a:t>Clearly, it would take much too long for even a small protein to fold properly by randomly trying out all possible conformations. </a:t>
            </a:r>
          </a:p>
          <a:p>
            <a:pPr algn="just">
              <a:lnSpc>
                <a:spcPct val="150000"/>
              </a:lnSpc>
              <a:spcBef>
                <a:spcPct val="0"/>
              </a:spcBef>
              <a:spcAft>
                <a:spcPts val="600"/>
              </a:spcAft>
              <a:buFont typeface="Wingdings" panose="05000000000000000000" pitchFamily="2" charset="2"/>
              <a:buChar char="§"/>
            </a:pPr>
            <a:r>
              <a:rPr lang="en-US" altLang="en-US" sz="1800" dirty="0">
                <a:latin typeface="Arial" panose="020B0604020202020204" pitchFamily="34" charset="0"/>
              </a:rPr>
              <a:t>The enormous difference between calculated and actual folding times is called </a:t>
            </a:r>
            <a:r>
              <a:rPr lang="en-US" altLang="en-US" sz="1800" i="1" u="sng" dirty="0" err="1">
                <a:solidFill>
                  <a:srgbClr val="C00000"/>
                </a:solidFill>
                <a:latin typeface="Arial" panose="020B0604020202020204" pitchFamily="34" charset="0"/>
              </a:rPr>
              <a:t>Levinthal's</a:t>
            </a:r>
            <a:r>
              <a:rPr lang="en-US" altLang="en-US" sz="1800" i="1" u="sng" dirty="0">
                <a:solidFill>
                  <a:srgbClr val="C00000"/>
                </a:solidFill>
                <a:latin typeface="Arial" panose="020B0604020202020204" pitchFamily="34" charset="0"/>
              </a:rPr>
              <a:t> paradox</a:t>
            </a:r>
            <a:r>
              <a:rPr lang="en-US" altLang="en-US" sz="1800" i="1" dirty="0">
                <a:latin typeface="Arial" panose="020B0604020202020204" pitchFamily="34" charset="0"/>
              </a:rPr>
              <a:t>.</a:t>
            </a:r>
            <a:endParaRPr lang="en-US" altLang="en-US" sz="1800" dirty="0">
              <a:latin typeface="Arial" panose="020B0604020202020204" pitchFamily="34" charset="0"/>
            </a:endParaRPr>
          </a:p>
        </p:txBody>
      </p:sp>
      <p:sp>
        <p:nvSpPr>
          <p:cNvPr id="18434" name="TextBox 4"/>
          <p:cNvSpPr txBox="1">
            <a:spLocks noChangeArrowheads="1"/>
          </p:cNvSpPr>
          <p:nvPr/>
        </p:nvSpPr>
        <p:spPr bwMode="auto">
          <a:xfrm>
            <a:off x="1905000" y="290513"/>
            <a:ext cx="5372100" cy="584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dirty="0">
                <a:solidFill>
                  <a:srgbClr val="C00000"/>
                </a:solidFill>
                <a:latin typeface="Arial" panose="020B0604020202020204" pitchFamily="34" charset="0"/>
                <a:cs typeface="Arial" panose="020B0604020202020204" pitchFamily="34" charset="0"/>
              </a:rPr>
              <a:t>The protein folding paradox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533400" y="341293"/>
            <a:ext cx="8001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dirty="0">
                <a:solidFill>
                  <a:srgbClr val="C00000"/>
                </a:solidFill>
                <a:latin typeface="Arial" panose="020B0604020202020204" pitchFamily="34" charset="0"/>
                <a:cs typeface="Arial" panose="020B0604020202020204" pitchFamily="34" charset="0"/>
              </a:rPr>
              <a:t>The 3D structure of a protein is encoded in its primary sequence</a:t>
            </a:r>
            <a:endParaRPr lang="en-US" altLang="en-US" sz="2800" u="sng" dirty="0">
              <a:solidFill>
                <a:srgbClr val="C00000"/>
              </a:solidFill>
              <a:latin typeface="Arial" panose="020B0604020202020204" pitchFamily="34" charset="0"/>
              <a:cs typeface="Arial" panose="020B0604020202020204" pitchFamily="34" charset="0"/>
            </a:endParaRPr>
          </a:p>
        </p:txBody>
      </p:sp>
      <p:sp>
        <p:nvSpPr>
          <p:cNvPr id="33795" name="TextBox 1"/>
          <p:cNvSpPr txBox="1">
            <a:spLocks noChangeArrowheads="1"/>
          </p:cNvSpPr>
          <p:nvPr/>
        </p:nvSpPr>
        <p:spPr bwMode="auto">
          <a:xfrm>
            <a:off x="533400" y="1404258"/>
            <a:ext cx="80010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nSpc>
                <a:spcPct val="150000"/>
              </a:lnSpc>
              <a:spcBef>
                <a:spcPct val="0"/>
              </a:spcBef>
              <a:spcAft>
                <a:spcPts val="1200"/>
              </a:spcAft>
              <a:buFont typeface="Wingdings" panose="05000000000000000000" pitchFamily="2" charset="2"/>
              <a:buChar char="q"/>
            </a:pPr>
            <a:r>
              <a:rPr lang="en-CA" altLang="en-US" sz="2000" b="1" dirty="0">
                <a:latin typeface="Arial" panose="020B0604020202020204" pitchFamily="34" charset="0"/>
              </a:rPr>
              <a:t>Protein folding: </a:t>
            </a:r>
            <a:r>
              <a:rPr lang="en-CA" altLang="en-US" sz="2000" dirty="0">
                <a:latin typeface="Arial" panose="020B0604020202020204" pitchFamily="34" charset="0"/>
              </a:rPr>
              <a:t>a set of ordered pathways by which 1D amino acid sequence of a protein folds into its native functional 3D conformation.</a:t>
            </a:r>
          </a:p>
          <a:p>
            <a:pPr marL="342900" indent="-342900">
              <a:lnSpc>
                <a:spcPct val="150000"/>
              </a:lnSpc>
              <a:spcBef>
                <a:spcPct val="0"/>
              </a:spcBef>
              <a:spcAft>
                <a:spcPts val="1200"/>
              </a:spcAft>
              <a:buFont typeface="Wingdings" panose="05000000000000000000" pitchFamily="2" charset="2"/>
              <a:buChar char="q"/>
            </a:pPr>
            <a:r>
              <a:rPr lang="en-CA" altLang="en-US" sz="2000" b="1" dirty="0">
                <a:latin typeface="Arial" panose="020B0604020202020204" pitchFamily="34" charset="0"/>
              </a:rPr>
              <a:t>Thermodynamic hypothesis of Protein Folding:</a:t>
            </a:r>
            <a:r>
              <a:rPr lang="en-CA" altLang="en-US" sz="2000" dirty="0">
                <a:latin typeface="Arial" panose="020B0604020202020204" pitchFamily="34" charset="0"/>
              </a:rPr>
              <a:t> The interactions between the atoms in a protein control the folding of the protein molecule into a well-defined three-dimensional structure.</a:t>
            </a:r>
          </a:p>
          <a:p>
            <a:pPr marL="342900" indent="-342900">
              <a:lnSpc>
                <a:spcPct val="150000"/>
              </a:lnSpc>
              <a:spcBef>
                <a:spcPct val="0"/>
              </a:spcBef>
              <a:buFont typeface="Wingdings" panose="05000000000000000000" pitchFamily="2" charset="2"/>
              <a:buChar char="q"/>
            </a:pPr>
            <a:r>
              <a:rPr lang="en-CA" altLang="en-US" sz="2000" dirty="0">
                <a:latin typeface="Arial" panose="020B0604020202020204" pitchFamily="34" charset="0"/>
              </a:rPr>
              <a:t>In 1950s </a:t>
            </a:r>
            <a:r>
              <a:rPr lang="en-CA" altLang="en-US" sz="2000" b="1" dirty="0">
                <a:latin typeface="Arial" panose="020B0604020202020204" pitchFamily="34" charset="0"/>
              </a:rPr>
              <a:t>Christian Anfinsen </a:t>
            </a:r>
            <a:r>
              <a:rPr lang="en-CA" altLang="en-US" sz="2000" dirty="0">
                <a:latin typeface="Arial" panose="020B0604020202020204" pitchFamily="34" charset="0"/>
              </a:rPr>
              <a:t>showed that the amino acid sequence contains enough information required for the proper folding of the protein into its functional three-dimensional structure.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wipe(left)">
                                      <p:cBhvr>
                                        <p:cTn id="7" dur="500"/>
                                        <p:tgtEl>
                                          <p:spTgt spid="33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5">
                                            <p:txEl>
                                              <p:pRg st="2" end="2"/>
                                            </p:txEl>
                                          </p:spTgt>
                                        </p:tgtEl>
                                        <p:attrNameLst>
                                          <p:attrName>style.visibility</p:attrName>
                                        </p:attrNameLst>
                                      </p:cBhvr>
                                      <p:to>
                                        <p:strVal val="visible"/>
                                      </p:to>
                                    </p:set>
                                    <p:animEffect transition="in" filter="fade">
                                      <p:cBhvr>
                                        <p:cTn id="12" dur="5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lstStyle/>
          <a:p>
            <a:r>
              <a:rPr lang="en-US" altLang="en-US" sz="3200" u="sng" dirty="0">
                <a:solidFill>
                  <a:srgbClr val="C00000"/>
                </a:solidFill>
                <a:latin typeface="Arial" panose="020B0604020202020204" pitchFamily="34" charset="0"/>
                <a:cs typeface="Arial" panose="020B0604020202020204" pitchFamily="34" charset="0"/>
              </a:rPr>
              <a:t>Anfinsen’s Experiment</a:t>
            </a:r>
            <a:endParaRPr lang="en-GB" sz="3200" dirty="0"/>
          </a:p>
        </p:txBody>
      </p:sp>
      <p:sp>
        <p:nvSpPr>
          <p:cNvPr id="3" name="Content Placeholder 2"/>
          <p:cNvSpPr>
            <a:spLocks noGrp="1"/>
          </p:cNvSpPr>
          <p:nvPr>
            <p:ph idx="1"/>
          </p:nvPr>
        </p:nvSpPr>
        <p:spPr>
          <a:xfrm>
            <a:off x="4816475" y="639762"/>
            <a:ext cx="4327525" cy="6065838"/>
          </a:xfrm>
        </p:spPr>
        <p:txBody>
          <a:bodyPr/>
          <a:lstStyle/>
          <a:p>
            <a:pPr>
              <a:lnSpc>
                <a:spcPct val="150000"/>
              </a:lnSpc>
              <a:spcBef>
                <a:spcPts val="600"/>
              </a:spcBef>
            </a:pPr>
            <a:r>
              <a:rPr lang="en-GB" sz="1800" b="1" dirty="0">
                <a:solidFill>
                  <a:srgbClr val="CC00CC"/>
                </a:solidFill>
                <a:latin typeface="Arial" panose="020B0604020202020204" pitchFamily="34" charset="0"/>
                <a:cs typeface="Arial" panose="020B0604020202020204" pitchFamily="34" charset="0"/>
              </a:rPr>
              <a:t>Ribonuclease A</a:t>
            </a:r>
            <a:r>
              <a:rPr lang="en-GB" sz="1800" dirty="0">
                <a:solidFill>
                  <a:srgbClr val="CC00CC"/>
                </a:solidFill>
                <a:latin typeface="Arial" panose="020B0604020202020204" pitchFamily="34" charset="0"/>
                <a:cs typeface="Arial" panose="020B0604020202020204" pitchFamily="34" charset="0"/>
              </a:rPr>
              <a:t> (RNase A)</a:t>
            </a:r>
            <a:r>
              <a:rPr lang="en-GB" sz="1800" dirty="0">
                <a:latin typeface="Arial" panose="020B0604020202020204" pitchFamily="34" charset="0"/>
                <a:cs typeface="Arial" panose="020B0604020202020204" pitchFamily="34" charset="0"/>
              </a:rPr>
              <a:t> enzyme was used for the experiment</a:t>
            </a:r>
          </a:p>
          <a:p>
            <a:pPr>
              <a:lnSpc>
                <a:spcPct val="150000"/>
              </a:lnSpc>
              <a:spcBef>
                <a:spcPts val="600"/>
              </a:spcBef>
            </a:pPr>
            <a:r>
              <a:rPr lang="en-GB" sz="1800" dirty="0">
                <a:latin typeface="Arial" panose="020B0604020202020204" pitchFamily="34" charset="0"/>
                <a:cs typeface="Arial" panose="020B0604020202020204" pitchFamily="34" charset="0"/>
              </a:rPr>
              <a:t>RNase catalyses breakdown of RNA molecules:</a:t>
            </a:r>
          </a:p>
          <a:p>
            <a:pPr lvl="1">
              <a:lnSpc>
                <a:spcPct val="150000"/>
              </a:lnSpc>
              <a:spcBef>
                <a:spcPts val="600"/>
              </a:spcBef>
            </a:pPr>
            <a:r>
              <a:rPr lang="en-GB" sz="1600" dirty="0">
                <a:latin typeface="Arial" panose="020B0604020202020204" pitchFamily="34" charset="0"/>
                <a:cs typeface="Arial" panose="020B0604020202020204" pitchFamily="34" charset="0"/>
              </a:rPr>
              <a:t>Catalytic Function is a readout of its 3D conformation</a:t>
            </a:r>
          </a:p>
          <a:p>
            <a:pPr>
              <a:lnSpc>
                <a:spcPct val="150000"/>
              </a:lnSpc>
              <a:spcBef>
                <a:spcPts val="600"/>
              </a:spcBef>
            </a:pPr>
            <a:r>
              <a:rPr lang="en-GB" sz="1800" dirty="0">
                <a:latin typeface="Arial" panose="020B0604020202020204" pitchFamily="34" charset="0"/>
                <a:cs typeface="Arial" panose="020B0604020202020204" pitchFamily="34" charset="0"/>
              </a:rPr>
              <a:t>124 aa long, with </a:t>
            </a:r>
            <a:r>
              <a:rPr lang="en-GB" sz="1800" dirty="0">
                <a:solidFill>
                  <a:srgbClr val="D68918"/>
                </a:solidFill>
                <a:latin typeface="Arial" panose="020B0604020202020204" pitchFamily="34" charset="0"/>
                <a:cs typeface="Arial" panose="020B0604020202020204" pitchFamily="34" charset="0"/>
              </a:rPr>
              <a:t>4 disulphide bonds</a:t>
            </a:r>
          </a:p>
          <a:p>
            <a:pPr>
              <a:lnSpc>
                <a:spcPct val="150000"/>
              </a:lnSpc>
              <a:spcBef>
                <a:spcPts val="600"/>
              </a:spcBef>
            </a:pPr>
            <a:r>
              <a:rPr lang="en-GB" sz="1800" b="1" dirty="0">
                <a:latin typeface="Arial" panose="020B0604020202020204" pitchFamily="34" charset="0"/>
                <a:cs typeface="Arial" panose="020B0604020202020204" pitchFamily="34" charset="0"/>
              </a:rPr>
              <a:t>Anfinsen treated RNase with: </a:t>
            </a:r>
          </a:p>
          <a:p>
            <a:pPr marL="620713" lvl="1" indent="-261938">
              <a:lnSpc>
                <a:spcPct val="150000"/>
              </a:lnSpc>
              <a:spcBef>
                <a:spcPts val="600"/>
              </a:spcBef>
              <a:buFont typeface="+mj-lt"/>
              <a:buAutoNum type="arabicPeriod"/>
            </a:pPr>
            <a:r>
              <a:rPr lang="en-GB" sz="1600" b="1" dirty="0">
                <a:latin typeface="Arial" panose="020B0604020202020204" pitchFamily="34" charset="0"/>
                <a:cs typeface="Arial" panose="020B0604020202020204" pitchFamily="34" charset="0"/>
              </a:rPr>
              <a:t>Urea</a:t>
            </a:r>
            <a:r>
              <a:rPr lang="en-GB" sz="1600" dirty="0">
                <a:latin typeface="Arial" panose="020B0604020202020204" pitchFamily="34" charset="0"/>
                <a:cs typeface="Arial" panose="020B0604020202020204" pitchFamily="34" charset="0"/>
              </a:rPr>
              <a:t>: disrupts all non-covalent bonds (H-bonds, ionic bonds etc.), leading to unfolding of RNase</a:t>
            </a:r>
          </a:p>
          <a:p>
            <a:pPr marL="620713" lvl="1" indent="-261938">
              <a:lnSpc>
                <a:spcPct val="150000"/>
              </a:lnSpc>
              <a:spcBef>
                <a:spcPts val="600"/>
              </a:spcBef>
              <a:buFont typeface="+mj-lt"/>
              <a:buAutoNum type="arabicPeriod"/>
            </a:pPr>
            <a:r>
              <a:rPr lang="en-CA" altLang="en-US" sz="1600" b="1" dirty="0">
                <a:latin typeface="Arial" panose="020B0604020202020204" pitchFamily="34" charset="0"/>
                <a:cs typeface="Arial" panose="020B0604020202020204" pitchFamily="34" charset="0"/>
              </a:rPr>
              <a:t>BME (</a:t>
            </a:r>
            <a:r>
              <a:rPr lang="el-GR" altLang="en-US" sz="1600" b="1" dirty="0">
                <a:latin typeface="Arial" panose="020B0604020202020204" pitchFamily="34" charset="0"/>
                <a:cs typeface="Arial" panose="020B0604020202020204" pitchFamily="34" charset="0"/>
              </a:rPr>
              <a:t>β</a:t>
            </a:r>
            <a:r>
              <a:rPr lang="en-CA" altLang="en-US" sz="1600" b="1" dirty="0">
                <a:latin typeface="Arial" panose="020B0604020202020204" pitchFamily="34" charset="0"/>
                <a:cs typeface="Arial" panose="020B0604020202020204" pitchFamily="34" charset="0"/>
              </a:rPr>
              <a:t>-</a:t>
            </a:r>
            <a:r>
              <a:rPr lang="en-CA" altLang="en-US" sz="1600" b="1" dirty="0" err="1">
                <a:latin typeface="Arial" panose="020B0604020202020204" pitchFamily="34" charset="0"/>
                <a:cs typeface="Arial" panose="020B0604020202020204" pitchFamily="34" charset="0"/>
              </a:rPr>
              <a:t>mercapto</a:t>
            </a:r>
            <a:r>
              <a:rPr lang="en-CA" altLang="en-US" sz="1600" b="1" dirty="0">
                <a:latin typeface="Arial" panose="020B0604020202020204" pitchFamily="34" charset="0"/>
                <a:cs typeface="Arial" panose="020B0604020202020204" pitchFamily="34" charset="0"/>
              </a:rPr>
              <a:t> ethanol): </a:t>
            </a:r>
            <a:r>
              <a:rPr lang="en-CA" altLang="en-US" sz="1600" dirty="0">
                <a:latin typeface="Arial" panose="020B0604020202020204" pitchFamily="34" charset="0"/>
                <a:cs typeface="Arial" panose="020B0604020202020204" pitchFamily="34" charset="0"/>
              </a:rPr>
              <a:t>breaks all S-S (disulfide) bonds</a:t>
            </a:r>
            <a:endParaRPr lang="en-IN" altLang="en-US" sz="1600" dirty="0">
              <a:latin typeface="Arial" panose="020B0604020202020204" pitchFamily="34" charset="0"/>
              <a:cs typeface="Arial" panose="020B0604020202020204" pitchFamily="34" charset="0"/>
            </a:endParaRPr>
          </a:p>
          <a:p>
            <a:pPr>
              <a:lnSpc>
                <a:spcPct val="150000"/>
              </a:lnSpc>
              <a:spcBef>
                <a:spcPts val="600"/>
              </a:spcBef>
            </a:pPr>
            <a:endParaRPr lang="en-GB" sz="1800" dirty="0">
              <a:latin typeface="Arial" panose="020B0604020202020204" pitchFamily="34" charset="0"/>
              <a:cs typeface="Arial" panose="020B0604020202020204" pitchFamily="34" charset="0"/>
            </a:endParaRPr>
          </a:p>
          <a:p>
            <a:pPr>
              <a:lnSpc>
                <a:spcPct val="150000"/>
              </a:lnSpc>
              <a:spcBef>
                <a:spcPts val="600"/>
              </a:spcBef>
            </a:pPr>
            <a:endParaRPr lang="en-GB" sz="1800" dirty="0">
              <a:latin typeface="Arial" panose="020B0604020202020204" pitchFamily="34" charset="0"/>
              <a:cs typeface="Arial" panose="020B0604020202020204" pitchFamily="34" charset="0"/>
            </a:endParaRP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l="5475" b="36842"/>
          <a:stretch>
            <a:fillRect/>
          </a:stretch>
        </p:blipFill>
        <p:spPr bwMode="auto">
          <a:xfrm>
            <a:off x="228600" y="3303588"/>
            <a:ext cx="4587875"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914400" y="838200"/>
            <a:ext cx="2788557" cy="2837868"/>
            <a:chOff x="5181600" y="1143000"/>
            <a:chExt cx="2788557" cy="2837868"/>
          </a:xfrm>
        </p:grpSpPr>
        <p:pic>
          <p:nvPicPr>
            <p:cNvPr id="6" name="Picture 1" descr="figure_05_03"/>
            <p:cNvPicPr>
              <a:picLocks noChangeAspect="1" noChangeArrowheads="1"/>
            </p:cNvPicPr>
            <p:nvPr/>
          </p:nvPicPr>
          <p:blipFill rotWithShape="1">
            <a:blip r:embed="rId3">
              <a:extLst>
                <a:ext uri="{28A0092B-C50C-407E-A947-70E740481C1C}">
                  <a14:useLocalDpi xmlns:a14="http://schemas.microsoft.com/office/drawing/2010/main" val="0"/>
                </a:ext>
              </a:extLst>
            </a:blip>
            <a:srcRect t="34826" r="68781" b="24137"/>
            <a:stretch/>
          </p:blipFill>
          <p:spPr bwMode="auto">
            <a:xfrm>
              <a:off x="5334000" y="1143000"/>
              <a:ext cx="2636157" cy="2837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181600" y="2561934"/>
              <a:ext cx="1113968" cy="338554"/>
            </a:xfrm>
            <a:prstGeom prst="rect">
              <a:avLst/>
            </a:prstGeom>
            <a:noFill/>
          </p:spPr>
          <p:txBody>
            <a:bodyPr wrap="square" rtlCol="0">
              <a:spAutoFit/>
            </a:bodyPr>
            <a:lstStyle/>
            <a:p>
              <a:pPr algn="ctr"/>
              <a:r>
                <a:rPr lang="en-GB" sz="1600" b="1" dirty="0">
                  <a:solidFill>
                    <a:srgbClr val="CC00CC"/>
                  </a:solidFill>
                </a:rPr>
                <a:t>RNase A</a:t>
              </a:r>
              <a:endParaRPr lang="en-GB" sz="1600" dirty="0"/>
            </a:p>
          </p:txBody>
        </p:sp>
      </p:grpSp>
    </p:spTree>
    <p:extLst>
      <p:ext uri="{BB962C8B-B14F-4D97-AF65-F5344CB8AC3E}">
        <p14:creationId xmlns:p14="http://schemas.microsoft.com/office/powerpoint/2010/main" val="321068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right)">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Fig1_4.jpg"/>
          <p:cNvPicPr>
            <a:picLocks noChangeAspect="1"/>
          </p:cNvPicPr>
          <p:nvPr/>
        </p:nvPicPr>
        <p:blipFill rotWithShape="1">
          <a:blip r:embed="rId2">
            <a:extLst>
              <a:ext uri="{28A0092B-C50C-407E-A947-70E740481C1C}">
                <a14:useLocalDpi xmlns:a14="http://schemas.microsoft.com/office/drawing/2010/main" val="0"/>
              </a:ext>
            </a:extLst>
          </a:blip>
          <a:srcRect t="4101"/>
          <a:stretch/>
        </p:blipFill>
        <p:spPr bwMode="auto">
          <a:xfrm>
            <a:off x="1719098" y="1066800"/>
            <a:ext cx="56388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rot="20147279">
            <a:off x="4158005" y="2176465"/>
            <a:ext cx="396000" cy="828000"/>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rot="20381836">
            <a:off x="4767957" y="2346954"/>
            <a:ext cx="396000" cy="828000"/>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rot="20414593">
            <a:off x="4645379" y="4772461"/>
            <a:ext cx="396000" cy="1368000"/>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p:cNvSpPr>
            <a:spLocks noGrp="1"/>
          </p:cNvSpPr>
          <p:nvPr>
            <p:ph type="title"/>
          </p:nvPr>
        </p:nvSpPr>
        <p:spPr>
          <a:xfrm>
            <a:off x="457200" y="241610"/>
            <a:ext cx="8229600" cy="825190"/>
          </a:xfrm>
        </p:spPr>
        <p:txBody>
          <a:bodyPr/>
          <a:lstStyle/>
          <a:p>
            <a:r>
              <a:rPr lang="en-GB" sz="2800" b="1" i="1" dirty="0" err="1">
                <a:solidFill>
                  <a:srgbClr val="D68918"/>
                </a:solidFill>
              </a:rPr>
              <a:t>Disulfide</a:t>
            </a:r>
            <a:r>
              <a:rPr lang="en-GB" sz="2800" b="1" i="1" dirty="0">
                <a:solidFill>
                  <a:srgbClr val="D68918"/>
                </a:solidFill>
              </a:rPr>
              <a:t> bond</a:t>
            </a:r>
            <a:r>
              <a:rPr lang="en-GB" sz="2800" dirty="0"/>
              <a:t> forms between two </a:t>
            </a:r>
            <a:r>
              <a:rPr lang="en-GB" sz="2800" b="1" dirty="0"/>
              <a:t>cysteine</a:t>
            </a:r>
            <a:r>
              <a:rPr lang="en-GB" sz="2800" dirty="0"/>
              <a:t> residues by reaction between the sulfhydryl (SH) side chains</a:t>
            </a:r>
          </a:p>
        </p:txBody>
      </p:sp>
    </p:spTree>
    <p:extLst>
      <p:ext uri="{BB962C8B-B14F-4D97-AF65-F5344CB8AC3E}">
        <p14:creationId xmlns:p14="http://schemas.microsoft.com/office/powerpoint/2010/main" val="253285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figure_05_03"/>
          <p:cNvPicPr>
            <a:picLocks noChangeAspect="1" noChangeArrowheads="1"/>
          </p:cNvPicPr>
          <p:nvPr/>
        </p:nvPicPr>
        <p:blipFill>
          <a:blip r:embed="rId2">
            <a:extLst>
              <a:ext uri="{28A0092B-C50C-407E-A947-70E740481C1C}">
                <a14:useLocalDpi xmlns:a14="http://schemas.microsoft.com/office/drawing/2010/main" val="0"/>
              </a:ext>
            </a:extLst>
          </a:blip>
          <a:srcRect b="3619"/>
          <a:stretch>
            <a:fillRect/>
          </a:stretch>
        </p:blipFill>
        <p:spPr bwMode="auto">
          <a:xfrm>
            <a:off x="717550" y="773113"/>
            <a:ext cx="7708900" cy="608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Anfinsen’s Experiment</a:t>
            </a:r>
          </a:p>
        </p:txBody>
      </p:sp>
      <p:grpSp>
        <p:nvGrpSpPr>
          <p:cNvPr id="6" name="Group 5"/>
          <p:cNvGrpSpPr>
            <a:grpSpLocks/>
          </p:cNvGrpSpPr>
          <p:nvPr/>
        </p:nvGrpSpPr>
        <p:grpSpPr bwMode="auto">
          <a:xfrm>
            <a:off x="717550" y="1600200"/>
            <a:ext cx="2482850" cy="5105400"/>
            <a:chOff x="717550" y="1600200"/>
            <a:chExt cx="2482850" cy="5105400"/>
          </a:xfrm>
        </p:grpSpPr>
        <p:sp>
          <p:nvSpPr>
            <p:cNvPr id="4" name="Rectangle 3"/>
            <p:cNvSpPr/>
            <p:nvPr/>
          </p:nvSpPr>
          <p:spPr>
            <a:xfrm>
              <a:off x="717550" y="2971800"/>
              <a:ext cx="2482850" cy="373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 name="Rectangle 4"/>
            <p:cNvSpPr/>
            <p:nvPr/>
          </p:nvSpPr>
          <p:spPr>
            <a:xfrm>
              <a:off x="990600" y="1600200"/>
              <a:ext cx="172085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grpSp>
        <p:nvGrpSpPr>
          <p:cNvPr id="9" name="Group 8"/>
          <p:cNvGrpSpPr>
            <a:grpSpLocks/>
          </p:cNvGrpSpPr>
          <p:nvPr/>
        </p:nvGrpSpPr>
        <p:grpSpPr bwMode="auto">
          <a:xfrm>
            <a:off x="3352800" y="1600200"/>
            <a:ext cx="5073650" cy="5227638"/>
            <a:chOff x="3352800" y="1600200"/>
            <a:chExt cx="5073650" cy="5228305"/>
          </a:xfrm>
        </p:grpSpPr>
        <p:sp>
          <p:nvSpPr>
            <p:cNvPr id="7" name="Rectangle 6"/>
            <p:cNvSpPr/>
            <p:nvPr/>
          </p:nvSpPr>
          <p:spPr>
            <a:xfrm>
              <a:off x="3352800" y="2819556"/>
              <a:ext cx="5073650" cy="4008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dirty="0"/>
            </a:p>
          </p:txBody>
        </p:sp>
        <p:sp>
          <p:nvSpPr>
            <p:cNvPr id="8" name="Rectangle 7"/>
            <p:cNvSpPr/>
            <p:nvPr/>
          </p:nvSpPr>
          <p:spPr>
            <a:xfrm>
              <a:off x="5029200" y="1600200"/>
              <a:ext cx="2286000" cy="13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sp>
        <p:nvSpPr>
          <p:cNvPr id="20486" name="TextBox 1"/>
          <p:cNvSpPr txBox="1">
            <a:spLocks noChangeArrowheads="1"/>
          </p:cNvSpPr>
          <p:nvPr/>
        </p:nvSpPr>
        <p:spPr bwMode="auto">
          <a:xfrm>
            <a:off x="3004458" y="2434747"/>
            <a:ext cx="2196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28600" indent="-228600">
              <a:spcBef>
                <a:spcPct val="0"/>
              </a:spcBef>
              <a:buFont typeface="+mj-lt"/>
              <a:buAutoNum type="arabicPeriod" startAt="2"/>
            </a:pPr>
            <a:r>
              <a:rPr lang="en-CA" altLang="en-US" sz="1200" b="1" dirty="0">
                <a:latin typeface="+mn-lt"/>
              </a:rPr>
              <a:t>BME (</a:t>
            </a:r>
            <a:r>
              <a:rPr lang="el-GR" altLang="en-US" sz="1200" b="1" dirty="0">
                <a:latin typeface="+mn-lt"/>
                <a:cs typeface="Calibri Light" panose="020F0302020204030204" pitchFamily="34" charset="0"/>
              </a:rPr>
              <a:t>β</a:t>
            </a:r>
            <a:r>
              <a:rPr lang="en-CA" altLang="en-US" sz="1200" b="1" dirty="0">
                <a:latin typeface="+mn-lt"/>
              </a:rPr>
              <a:t> </a:t>
            </a:r>
            <a:r>
              <a:rPr lang="en-CA" altLang="en-US" sz="1200" b="1" dirty="0" err="1">
                <a:latin typeface="+mn-lt"/>
              </a:rPr>
              <a:t>mercapto</a:t>
            </a:r>
            <a:r>
              <a:rPr lang="en-CA" altLang="en-US" sz="1200" b="1" dirty="0">
                <a:latin typeface="+mn-lt"/>
              </a:rPr>
              <a:t> ethanol) treatment breaks all S-S bonds</a:t>
            </a:r>
            <a:endParaRPr lang="en-IN" altLang="en-US" sz="1200" b="1" dirty="0">
              <a:latin typeface="+mn-lt"/>
            </a:endParaRPr>
          </a:p>
        </p:txBody>
      </p:sp>
      <p:sp>
        <p:nvSpPr>
          <p:cNvPr id="2" name="TextBox 1"/>
          <p:cNvSpPr txBox="1"/>
          <p:nvPr/>
        </p:nvSpPr>
        <p:spPr>
          <a:xfrm>
            <a:off x="2986396" y="2258787"/>
            <a:ext cx="312906" cy="276999"/>
          </a:xfrm>
          <a:prstGeom prst="rect">
            <a:avLst/>
          </a:prstGeom>
          <a:noFill/>
        </p:spPr>
        <p:txBody>
          <a:bodyPr wrap="none" rtlCol="0">
            <a:spAutoFit/>
          </a:bodyPr>
          <a:lstStyle/>
          <a:p>
            <a:r>
              <a:rPr lang="en-GB" sz="1200" b="1" dirty="0"/>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igure_05_05"/>
          <p:cNvPicPr>
            <a:picLocks noChangeAspect="1" noChangeArrowheads="1"/>
          </p:cNvPicPr>
          <p:nvPr/>
        </p:nvPicPr>
        <p:blipFill>
          <a:blip r:embed="rId2">
            <a:extLst>
              <a:ext uri="{28A0092B-C50C-407E-A947-70E740481C1C}">
                <a14:useLocalDpi xmlns:a14="http://schemas.microsoft.com/office/drawing/2010/main" val="0"/>
              </a:ext>
            </a:extLst>
          </a:blip>
          <a:srcRect b="4137"/>
          <a:stretch>
            <a:fillRect/>
          </a:stretch>
        </p:blipFill>
        <p:spPr bwMode="auto">
          <a:xfrm>
            <a:off x="1139825" y="228600"/>
            <a:ext cx="6864350" cy="569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953000" y="2795335"/>
            <a:ext cx="1752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1508"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Anfinsen’s Experiment</a:t>
            </a:r>
          </a:p>
        </p:txBody>
      </p:sp>
      <p:sp>
        <p:nvSpPr>
          <p:cNvPr id="4" name="TextBox 3"/>
          <p:cNvSpPr txBox="1">
            <a:spLocks noChangeArrowheads="1"/>
          </p:cNvSpPr>
          <p:nvPr/>
        </p:nvSpPr>
        <p:spPr bwMode="auto">
          <a:xfrm>
            <a:off x="228600" y="6096000"/>
            <a:ext cx="868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solidFill>
                  <a:srgbClr val="002060"/>
                </a:solidFill>
                <a:latin typeface="Arial" panose="020B0604020202020204" pitchFamily="34" charset="0"/>
              </a:rPr>
              <a:t>If we understand HOW PROTEINS FOLD, we can predict their structure from sequence! Then we can design proteins with novel functions.</a:t>
            </a:r>
          </a:p>
        </p:txBody>
      </p:sp>
      <p:sp>
        <p:nvSpPr>
          <p:cNvPr id="6" name="Oval 5"/>
          <p:cNvSpPr/>
          <p:nvPr/>
        </p:nvSpPr>
        <p:spPr>
          <a:xfrm>
            <a:off x="5225142" y="1507671"/>
            <a:ext cx="838200" cy="381000"/>
          </a:xfrm>
          <a:prstGeom prst="ellipse">
            <a:avLst/>
          </a:prstGeom>
          <a:noFill/>
          <a:ln>
            <a:solidFill>
              <a:srgbClr val="CC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5225142" y="1940806"/>
            <a:ext cx="838200" cy="381000"/>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417129" y="4096303"/>
            <a:ext cx="838200" cy="381000"/>
          </a:xfrm>
          <a:prstGeom prst="ellipse">
            <a:avLst/>
          </a:prstGeom>
          <a:noFill/>
          <a:ln>
            <a:solidFill>
              <a:srgbClr val="CC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3886200" y="4512129"/>
            <a:ext cx="838200" cy="381000"/>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861690" y="762000"/>
            <a:ext cx="7420621"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dirty="0">
                <a:latin typeface="Arial" panose="020B0604020202020204" pitchFamily="34" charset="0"/>
              </a:rPr>
              <a:t>8 </a:t>
            </a:r>
            <a:r>
              <a:rPr lang="en-CA" altLang="en-US" sz="1800" dirty="0" err="1">
                <a:latin typeface="Arial" panose="020B0604020202020204" pitchFamily="34" charset="0"/>
              </a:rPr>
              <a:t>Cys</a:t>
            </a:r>
            <a:endParaRPr lang="en-CA" altLang="en-US" sz="1800" dirty="0">
              <a:latin typeface="Arial" panose="020B0604020202020204" pitchFamily="34" charset="0"/>
            </a:endParaRPr>
          </a:p>
          <a:p>
            <a:pPr>
              <a:spcBef>
                <a:spcPct val="0"/>
              </a:spcBef>
              <a:buFontTx/>
              <a:buNone/>
            </a:pPr>
            <a:endParaRPr lang="en-CA" altLang="en-US" sz="1800" dirty="0">
              <a:latin typeface="Arial" panose="020B0604020202020204" pitchFamily="34" charset="0"/>
            </a:endParaRPr>
          </a:p>
          <a:p>
            <a:pPr>
              <a:spcBef>
                <a:spcPct val="0"/>
              </a:spcBef>
              <a:buFontTx/>
              <a:buNone/>
            </a:pPr>
            <a:r>
              <a:rPr lang="en-CA" altLang="en-US" sz="1800" dirty="0">
                <a:latin typeface="Arial" panose="020B0604020202020204" pitchFamily="34" charset="0"/>
              </a:rPr>
              <a:t>Select two at a time to form a disulphide bond</a:t>
            </a:r>
          </a:p>
          <a:p>
            <a:pPr>
              <a:spcBef>
                <a:spcPct val="0"/>
              </a:spcBef>
              <a:buFontTx/>
              <a:buNone/>
            </a:pPr>
            <a:endParaRPr lang="en-CA" altLang="en-US" sz="1800" dirty="0">
              <a:latin typeface="Arial" panose="020B0604020202020204" pitchFamily="34" charset="0"/>
            </a:endParaRPr>
          </a:p>
          <a:p>
            <a:pPr>
              <a:spcBef>
                <a:spcPct val="0"/>
              </a:spcBef>
              <a:buFontTx/>
              <a:buNone/>
            </a:pPr>
            <a:r>
              <a:rPr lang="en-CA" altLang="en-US" baseline="30000" dirty="0">
                <a:latin typeface="Arial" panose="020B0604020202020204" pitchFamily="34" charset="0"/>
              </a:rPr>
              <a:t>8</a:t>
            </a:r>
            <a:r>
              <a:rPr lang="en-CA" altLang="en-US" dirty="0">
                <a:latin typeface="Arial" panose="020B0604020202020204" pitchFamily="34" charset="0"/>
              </a:rPr>
              <a:t>C</a:t>
            </a:r>
            <a:r>
              <a:rPr lang="en-CA" altLang="en-US" baseline="-25000" dirty="0">
                <a:latin typeface="Arial" panose="020B0604020202020204" pitchFamily="34" charset="0"/>
              </a:rPr>
              <a:t>2</a:t>
            </a:r>
            <a:r>
              <a:rPr lang="en-CA" altLang="en-US" dirty="0">
                <a:latin typeface="Arial" panose="020B0604020202020204" pitchFamily="34" charset="0"/>
              </a:rPr>
              <a:t> * </a:t>
            </a:r>
            <a:r>
              <a:rPr lang="en-CA" altLang="en-US" baseline="30000" dirty="0">
                <a:latin typeface="Arial" panose="020B0604020202020204" pitchFamily="34" charset="0"/>
              </a:rPr>
              <a:t>6</a:t>
            </a:r>
            <a:r>
              <a:rPr lang="en-CA" altLang="en-US" dirty="0">
                <a:latin typeface="Arial" panose="020B0604020202020204" pitchFamily="34" charset="0"/>
              </a:rPr>
              <a:t>C</a:t>
            </a:r>
            <a:r>
              <a:rPr lang="en-CA" altLang="en-US" baseline="-25000" dirty="0">
                <a:latin typeface="Arial" panose="020B0604020202020204" pitchFamily="34" charset="0"/>
              </a:rPr>
              <a:t>2</a:t>
            </a:r>
            <a:r>
              <a:rPr lang="en-CA" altLang="en-US" dirty="0">
                <a:latin typeface="Arial" panose="020B0604020202020204" pitchFamily="34" charset="0"/>
              </a:rPr>
              <a:t> * </a:t>
            </a:r>
            <a:r>
              <a:rPr lang="en-CA" altLang="en-US" baseline="30000" dirty="0">
                <a:latin typeface="Arial" panose="020B0604020202020204" pitchFamily="34" charset="0"/>
              </a:rPr>
              <a:t>4</a:t>
            </a:r>
            <a:r>
              <a:rPr lang="en-CA" altLang="en-US" dirty="0">
                <a:latin typeface="Arial" panose="020B0604020202020204" pitchFamily="34" charset="0"/>
              </a:rPr>
              <a:t>C</a:t>
            </a:r>
            <a:r>
              <a:rPr lang="en-CA" altLang="en-US" baseline="-25000" dirty="0">
                <a:latin typeface="Arial" panose="020B0604020202020204" pitchFamily="34" charset="0"/>
              </a:rPr>
              <a:t>2</a:t>
            </a:r>
            <a:r>
              <a:rPr lang="en-CA" altLang="en-US" dirty="0">
                <a:latin typeface="Arial" panose="020B0604020202020204" pitchFamily="34" charset="0"/>
              </a:rPr>
              <a:t> * </a:t>
            </a:r>
            <a:r>
              <a:rPr lang="en-CA" altLang="en-US" baseline="30000" dirty="0">
                <a:latin typeface="Arial" panose="020B0604020202020204" pitchFamily="34" charset="0"/>
              </a:rPr>
              <a:t>2</a:t>
            </a:r>
            <a:r>
              <a:rPr lang="en-CA" altLang="en-US" dirty="0">
                <a:latin typeface="Arial" panose="020B0604020202020204" pitchFamily="34" charset="0"/>
              </a:rPr>
              <a:t>C</a:t>
            </a:r>
            <a:r>
              <a:rPr lang="en-CA" altLang="en-US" baseline="-25000" dirty="0">
                <a:latin typeface="Arial" panose="020B0604020202020204" pitchFamily="34" charset="0"/>
              </a:rPr>
              <a:t>2</a:t>
            </a:r>
            <a:r>
              <a:rPr lang="en-CA" altLang="en-US" dirty="0">
                <a:latin typeface="Arial" panose="020B0604020202020204" pitchFamily="34" charset="0"/>
              </a:rPr>
              <a:t> / 4! = 2520/4! = 105</a:t>
            </a:r>
            <a:endParaRPr lang="en-IN" altLang="en-US" dirty="0">
              <a:latin typeface="Arial" panose="020B0604020202020204" pitchFamily="34" charset="0"/>
            </a:endParaRPr>
          </a:p>
        </p:txBody>
      </p:sp>
      <p:cxnSp>
        <p:nvCxnSpPr>
          <p:cNvPr id="3" name="Straight Arrow Connector 2"/>
          <p:cNvCxnSpPr/>
          <p:nvPr/>
        </p:nvCxnSpPr>
        <p:spPr>
          <a:xfrm flipV="1">
            <a:off x="1238864" y="2454771"/>
            <a:ext cx="0" cy="1050429"/>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0" y="3505200"/>
            <a:ext cx="2362200" cy="584775"/>
          </a:xfrm>
          <a:prstGeom prst="rect">
            <a:avLst/>
          </a:prstGeom>
          <a:noFill/>
        </p:spPr>
        <p:txBody>
          <a:bodyPr wrap="square" rtlCol="0">
            <a:spAutoFit/>
          </a:bodyPr>
          <a:lstStyle/>
          <a:p>
            <a:pPr algn="ctr"/>
            <a:r>
              <a:rPr lang="en-CA" sz="1600" dirty="0"/>
              <a:t># of ways to choose the first disulfide bond</a:t>
            </a:r>
            <a:endParaRPr lang="en-IN" sz="1600" dirty="0"/>
          </a:p>
        </p:txBody>
      </p:sp>
      <p:cxnSp>
        <p:nvCxnSpPr>
          <p:cNvPr id="8" name="Straight Arrow Connector 7"/>
          <p:cNvCxnSpPr/>
          <p:nvPr/>
        </p:nvCxnSpPr>
        <p:spPr>
          <a:xfrm flipV="1">
            <a:off x="4972664" y="2378571"/>
            <a:ext cx="0" cy="1050429"/>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33800" y="3429000"/>
            <a:ext cx="3200400" cy="1077218"/>
          </a:xfrm>
          <a:prstGeom prst="rect">
            <a:avLst/>
          </a:prstGeom>
          <a:noFill/>
        </p:spPr>
        <p:txBody>
          <a:bodyPr wrap="square" rtlCol="0">
            <a:spAutoFit/>
          </a:bodyPr>
          <a:lstStyle/>
          <a:p>
            <a:pPr algn="ctr"/>
            <a:r>
              <a:rPr lang="en-CA" sz="1600" dirty="0"/>
              <a:t>It does not matter in which order the FOUR disulphide bonds are formed. # of permutations of FOUR disulfide bonds.</a:t>
            </a:r>
            <a:endParaRPr lang="en-IN"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id="{15321198-51AD-434B-937D-8474D8FC29E8}"/>
              </a:ext>
            </a:extLst>
          </p:cNvPr>
          <p:cNvSpPr>
            <a:spLocks noGrp="1"/>
          </p:cNvSpPr>
          <p:nvPr>
            <p:ph idx="1"/>
          </p:nvPr>
        </p:nvSpPr>
        <p:spPr>
          <a:xfrm>
            <a:off x="152400" y="2438400"/>
            <a:ext cx="8877300" cy="4343400"/>
          </a:xfrm>
        </p:spPr>
        <p:txBody>
          <a:bodyPr/>
          <a:lstStyle/>
          <a:p>
            <a:pPr marL="0" indent="11113" algn="just" eaLnBrk="1" hangingPunct="1">
              <a:lnSpc>
                <a:spcPct val="150000"/>
              </a:lnSpc>
              <a:spcBef>
                <a:spcPct val="0"/>
              </a:spcBef>
              <a:spcAft>
                <a:spcPts val="1200"/>
              </a:spcAft>
              <a:buFont typeface="Arial" panose="020B0604020202020204" pitchFamily="34" charset="0"/>
              <a:buNone/>
            </a:pPr>
            <a:r>
              <a:rPr lang="en-US" altLang="en-US" sz="2400">
                <a:solidFill>
                  <a:srgbClr val="0033CC"/>
                </a:solidFill>
                <a:latin typeface="Arial" panose="020B0604020202020204" pitchFamily="34" charset="0"/>
                <a:cs typeface="Arial" panose="020B0604020202020204" pitchFamily="34" charset="0"/>
              </a:rPr>
              <a:t>Most important feature: </a:t>
            </a:r>
            <a:r>
              <a:rPr lang="en-IN" altLang="en-US" sz="2400">
                <a:solidFill>
                  <a:srgbClr val="0033CC"/>
                </a:solidFill>
                <a:latin typeface="Arial" panose="020B0604020202020204" pitchFamily="34" charset="0"/>
                <a:cs typeface="Arial" panose="020B0604020202020204" pitchFamily="34" charset="0"/>
              </a:rPr>
              <a:t>The interior of proteins is hydrophobic!</a:t>
            </a:r>
            <a:endParaRPr lang="en-US" altLang="en-US" sz="2400" i="1">
              <a:solidFill>
                <a:srgbClr val="0033CC"/>
              </a:solidFill>
              <a:latin typeface="Arial" panose="020B0604020202020204" pitchFamily="34" charset="0"/>
              <a:cs typeface="Arial" panose="020B0604020202020204" pitchFamily="34" charset="0"/>
            </a:endParaRPr>
          </a:p>
          <a:p>
            <a:pPr marL="0" indent="11113" algn="just" eaLnBrk="1" hangingPunct="1">
              <a:lnSpc>
                <a:spcPct val="150000"/>
              </a:lnSpc>
              <a:spcBef>
                <a:spcPct val="0"/>
              </a:spcBef>
              <a:spcAft>
                <a:spcPts val="1200"/>
              </a:spcAft>
              <a:buFont typeface="Arial" panose="020B0604020202020204" pitchFamily="34" charset="0"/>
              <a:buNone/>
            </a:pPr>
            <a:r>
              <a:rPr lang="en-US" altLang="en-US" sz="2400">
                <a:latin typeface="Arial" panose="020B0604020202020204" pitchFamily="34" charset="0"/>
                <a:cs typeface="Arial" panose="020B0604020202020204" pitchFamily="34" charset="0"/>
              </a:rPr>
              <a:t>The main driving force for folding water soluble globular protein molecules is to pack hydrophobic side chains into the interior of the molecule, thus creating a </a:t>
            </a:r>
            <a:r>
              <a:rPr lang="en-US" altLang="en-US" sz="2400" b="1">
                <a:solidFill>
                  <a:srgbClr val="0033CC"/>
                </a:solidFill>
                <a:latin typeface="Arial" panose="020B0604020202020204" pitchFamily="34" charset="0"/>
                <a:cs typeface="Arial" panose="020B0604020202020204" pitchFamily="34" charset="0"/>
              </a:rPr>
              <a:t>HYDROPHOBIC CORE </a:t>
            </a:r>
            <a:r>
              <a:rPr lang="en-US" altLang="en-US" sz="2400">
                <a:latin typeface="Arial" panose="020B0604020202020204" pitchFamily="34" charset="0"/>
                <a:cs typeface="Arial" panose="020B0604020202020204" pitchFamily="34" charset="0"/>
              </a:rPr>
              <a:t>and a</a:t>
            </a:r>
            <a:r>
              <a:rPr lang="en-US" altLang="en-US" sz="2400" b="1">
                <a:latin typeface="Arial" panose="020B0604020202020204" pitchFamily="34" charset="0"/>
                <a:cs typeface="Arial" panose="020B0604020202020204" pitchFamily="34" charset="0"/>
              </a:rPr>
              <a:t> </a:t>
            </a:r>
            <a:r>
              <a:rPr lang="en-US" altLang="en-US" sz="2400" b="1">
                <a:solidFill>
                  <a:srgbClr val="0033CC"/>
                </a:solidFill>
                <a:latin typeface="Arial" panose="020B0604020202020204" pitchFamily="34" charset="0"/>
                <a:cs typeface="Arial" panose="020B0604020202020204" pitchFamily="34" charset="0"/>
              </a:rPr>
              <a:t>HYDROPHILLIC SURFACE</a:t>
            </a:r>
            <a:r>
              <a:rPr lang="en-US" altLang="en-US" sz="2400" b="1">
                <a:latin typeface="Arial" panose="020B0604020202020204" pitchFamily="34" charset="0"/>
                <a:cs typeface="Arial" panose="020B0604020202020204" pitchFamily="34" charset="0"/>
              </a:rPr>
              <a:t>.</a:t>
            </a:r>
          </a:p>
          <a:p>
            <a:pPr marL="0" indent="11113" algn="just" eaLnBrk="1" hangingPunct="1">
              <a:lnSpc>
                <a:spcPct val="150000"/>
              </a:lnSpc>
              <a:spcBef>
                <a:spcPct val="0"/>
              </a:spcBef>
              <a:spcAft>
                <a:spcPts val="1200"/>
              </a:spcAft>
              <a:buFont typeface="Arial" panose="020B0604020202020204" pitchFamily="34" charset="0"/>
              <a:buNone/>
            </a:pPr>
            <a:r>
              <a:rPr lang="en-US" altLang="en-US" sz="2400" b="1">
                <a:solidFill>
                  <a:srgbClr val="FF0000"/>
                </a:solidFill>
                <a:latin typeface="Arial" panose="020B0604020202020204" pitchFamily="34" charset="0"/>
                <a:cs typeface="Arial" panose="020B0604020202020204" pitchFamily="34" charset="0"/>
              </a:rPr>
              <a:t>Problem:</a:t>
            </a:r>
            <a:r>
              <a:rPr lang="en-US" altLang="en-US" sz="2400">
                <a:latin typeface="Arial" panose="020B0604020202020204" pitchFamily="34" charset="0"/>
                <a:cs typeface="Arial" panose="020B0604020202020204" pitchFamily="34" charset="0"/>
              </a:rPr>
              <a:t> </a:t>
            </a:r>
            <a:r>
              <a:rPr lang="en-US" altLang="en-US" sz="2400" b="1" u="sng">
                <a:latin typeface="Arial" panose="020B0604020202020204" pitchFamily="34" charset="0"/>
                <a:cs typeface="Arial" panose="020B0604020202020204" pitchFamily="34" charset="0"/>
              </a:rPr>
              <a:t>How to create such a hydrophobic core from a linear protein chain </a:t>
            </a:r>
            <a:r>
              <a:rPr lang="en-US" altLang="en-US" sz="2400">
                <a:latin typeface="Arial" panose="020B0604020202020204" pitchFamily="34" charset="0"/>
                <a:cs typeface="Arial" panose="020B0604020202020204" pitchFamily="34" charset="0"/>
              </a:rPr>
              <a:t>???</a:t>
            </a:r>
            <a:endParaRPr lang="en-IN" altLang="en-US" sz="2400">
              <a:latin typeface="Arial" panose="020B0604020202020204" pitchFamily="34" charset="0"/>
              <a:cs typeface="Arial" panose="020B0604020202020204" pitchFamily="34" charset="0"/>
            </a:endParaRPr>
          </a:p>
        </p:txBody>
      </p:sp>
      <p:sp>
        <p:nvSpPr>
          <p:cNvPr id="3" name="Text Box 3">
            <a:extLst>
              <a:ext uri="{FF2B5EF4-FFF2-40B4-BE49-F238E27FC236}">
                <a16:creationId xmlns:a16="http://schemas.microsoft.com/office/drawing/2014/main" id="{9C73C990-5C25-451C-B4F6-E0CFAA4C4F4C}"/>
              </a:ext>
            </a:extLst>
          </p:cNvPr>
          <p:cNvSpPr txBox="1">
            <a:spLocks noChangeArrowheads="1"/>
          </p:cNvSpPr>
          <p:nvPr/>
        </p:nvSpPr>
        <p:spPr bwMode="auto">
          <a:xfrm>
            <a:off x="152400" y="762000"/>
            <a:ext cx="8567748" cy="1446550"/>
          </a:xfrm>
          <a:prstGeom prst="rect">
            <a:avLst/>
          </a:prstGeom>
          <a:noFill/>
          <a:ln>
            <a:noFill/>
          </a:ln>
        </p:spPr>
        <p:txBody>
          <a:bodyPr numCol="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spcBef>
                <a:spcPct val="50000"/>
              </a:spcBef>
              <a:buFontTx/>
              <a:buChar char="-"/>
              <a:defRPr/>
            </a:pPr>
            <a:r>
              <a:rPr lang="en-US" altLang="en-US" sz="2200" b="1" dirty="0"/>
              <a:t>Hydrophobic effect 	</a:t>
            </a:r>
          </a:p>
          <a:p>
            <a:pPr marL="285750" indent="-285750">
              <a:spcBef>
                <a:spcPct val="50000"/>
              </a:spcBef>
              <a:buFontTx/>
              <a:buChar char="-"/>
              <a:defRPr/>
            </a:pPr>
            <a:r>
              <a:rPr lang="en-US" altLang="en-US" sz="2200" b="1" dirty="0"/>
              <a:t>Conformational entropy </a:t>
            </a:r>
          </a:p>
          <a:p>
            <a:pPr marL="285750" indent="-285750">
              <a:spcBef>
                <a:spcPct val="50000"/>
              </a:spcBef>
              <a:buFontTx/>
              <a:buChar char="-"/>
              <a:defRPr/>
            </a:pPr>
            <a:r>
              <a:rPr lang="en-US" altLang="en-US" sz="2200" b="1" dirty="0"/>
              <a:t>Electrostatics</a:t>
            </a:r>
            <a:r>
              <a:rPr lang="en-US" altLang="en-US" sz="2200" b="1" dirty="0">
                <a:solidFill>
                  <a:srgbClr val="006600"/>
                </a:solidFill>
              </a:rPr>
              <a:t>		</a:t>
            </a:r>
          </a:p>
          <a:p>
            <a:pPr marL="285750" indent="-285750">
              <a:spcBef>
                <a:spcPct val="50000"/>
              </a:spcBef>
              <a:buFontTx/>
              <a:buChar char="-"/>
              <a:defRPr/>
            </a:pPr>
            <a:r>
              <a:rPr lang="en-US" altLang="en-US" sz="2200" b="1" dirty="0">
                <a:solidFill>
                  <a:srgbClr val="006600"/>
                </a:solidFill>
              </a:rPr>
              <a:t>Hydrogen bonding</a:t>
            </a:r>
          </a:p>
          <a:p>
            <a:pPr marL="285750" indent="-285750">
              <a:spcBef>
                <a:spcPct val="50000"/>
              </a:spcBef>
              <a:buFontTx/>
              <a:buChar char="-"/>
              <a:defRPr/>
            </a:pPr>
            <a:r>
              <a:rPr lang="en-US" altLang="en-US" sz="2200" b="1" dirty="0">
                <a:solidFill>
                  <a:srgbClr val="006600"/>
                </a:solidFill>
              </a:rPr>
              <a:t>van der Waals interaction</a:t>
            </a:r>
          </a:p>
        </p:txBody>
      </p:sp>
      <p:sp>
        <p:nvSpPr>
          <p:cNvPr id="32772" name="TextBox 4">
            <a:extLst>
              <a:ext uri="{FF2B5EF4-FFF2-40B4-BE49-F238E27FC236}">
                <a16:creationId xmlns:a16="http://schemas.microsoft.com/office/drawing/2014/main" id="{DF2448A6-B464-4FDD-931B-A58845295B61}"/>
              </a:ext>
            </a:extLst>
          </p:cNvPr>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800000"/>
                </a:solidFill>
                <a:latin typeface="Arial" panose="020B0604020202020204" pitchFamily="34" charset="0"/>
                <a:cs typeface="Arial" panose="020B0604020202020204" pitchFamily="34" charset="0"/>
              </a:rPr>
              <a:t>Forces that stabilize a protein structure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figure_04_07">
            <a:extLst>
              <a:ext uri="{FF2B5EF4-FFF2-40B4-BE49-F238E27FC236}">
                <a16:creationId xmlns:a16="http://schemas.microsoft.com/office/drawing/2014/main" id="{C7B8EC77-38C7-4DCB-9814-99B1ADB5B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631950"/>
            <a:ext cx="9131300"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Box 4">
            <a:extLst>
              <a:ext uri="{FF2B5EF4-FFF2-40B4-BE49-F238E27FC236}">
                <a16:creationId xmlns:a16="http://schemas.microsoft.com/office/drawing/2014/main" id="{828EFC2C-EFB2-410F-B7C2-937A00AE0675}"/>
              </a:ext>
            </a:extLst>
          </p:cNvPr>
          <p:cNvSpPr txBox="1">
            <a:spLocks noChangeArrowheads="1"/>
          </p:cNvSpPr>
          <p:nvPr/>
        </p:nvSpPr>
        <p:spPr bwMode="auto">
          <a:xfrm>
            <a:off x="457200" y="217488"/>
            <a:ext cx="83058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800000"/>
                </a:solidFill>
                <a:latin typeface="Arial" panose="020B0604020202020204" pitchFamily="34" charset="0"/>
                <a:cs typeface="Arial" panose="020B0604020202020204" pitchFamily="34" charset="0"/>
              </a:rPr>
              <a:t>Hydrophobic core formation drives protein folding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Box 6"/>
          <p:cNvSpPr txBox="1">
            <a:spLocks noChangeArrowheads="1"/>
          </p:cNvSpPr>
          <p:nvPr/>
        </p:nvSpPr>
        <p:spPr bwMode="auto">
          <a:xfrm>
            <a:off x="103853" y="625148"/>
            <a:ext cx="8936294"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FontTx/>
              <a:buNone/>
            </a:pPr>
            <a:r>
              <a:rPr lang="en-CA" altLang="en-US" sz="2400" b="1" dirty="0">
                <a:latin typeface="Arial" panose="020B0604020202020204" pitchFamily="34" charset="0"/>
              </a:rPr>
              <a:t>Can we predict protein structure from sequence</a:t>
            </a:r>
          </a:p>
          <a:p>
            <a:pPr marL="285750" indent="-285750">
              <a:lnSpc>
                <a:spcPct val="150000"/>
              </a:lnSpc>
              <a:spcBef>
                <a:spcPct val="0"/>
              </a:spcBef>
            </a:pPr>
            <a:r>
              <a:rPr lang="en-CA" altLang="en-US" sz="1800" dirty="0">
                <a:latin typeface="Arial" panose="020B0604020202020204" pitchFamily="34" charset="0"/>
              </a:rPr>
              <a:t>Anfinsen’s experiment demonstrates that a protein sequence encodes its structure.</a:t>
            </a:r>
          </a:p>
          <a:p>
            <a:pPr marL="285750" indent="-285750">
              <a:lnSpc>
                <a:spcPct val="150000"/>
              </a:lnSpc>
              <a:spcBef>
                <a:spcPct val="0"/>
              </a:spcBef>
            </a:pPr>
            <a:r>
              <a:rPr lang="en-CA" altLang="en-US" sz="1800" dirty="0">
                <a:latin typeface="Arial" panose="020B0604020202020204" pitchFamily="34" charset="0"/>
              </a:rPr>
              <a:t>Can we decipher this code? I.e. can we predict the structure of a protein from its primary sequence?</a:t>
            </a:r>
            <a:endParaRPr lang="en-IN" altLang="en-US" sz="1800" dirty="0">
              <a:latin typeface="Arial" panose="020B0604020202020204" pitchFamily="34" charset="0"/>
            </a:endParaRPr>
          </a:p>
        </p:txBody>
      </p:sp>
      <p:grpSp>
        <p:nvGrpSpPr>
          <p:cNvPr id="6" name="Group 5"/>
          <p:cNvGrpSpPr/>
          <p:nvPr/>
        </p:nvGrpSpPr>
        <p:grpSpPr>
          <a:xfrm>
            <a:off x="15272" y="2910460"/>
            <a:ext cx="5928328" cy="3795140"/>
            <a:chOff x="15272" y="2910460"/>
            <a:chExt cx="5928328" cy="3795140"/>
          </a:xfrm>
        </p:grpSpPr>
        <p:pic>
          <p:nvPicPr>
            <p:cNvPr id="10" name="Picture 9"/>
            <p:cNvPicPr>
              <a:picLocks noChangeAspect="1"/>
            </p:cNvPicPr>
            <p:nvPr/>
          </p:nvPicPr>
          <p:blipFill rotWithShape="1">
            <a:blip r:embed="rId3"/>
            <a:srcRect l="15833" t="24814" r="27501" b="39630"/>
            <a:stretch/>
          </p:blipFill>
          <p:spPr>
            <a:xfrm>
              <a:off x="15272" y="2910460"/>
              <a:ext cx="5508000" cy="1944000"/>
            </a:xfrm>
            <a:prstGeom prst="rect">
              <a:avLst/>
            </a:prstGeom>
          </p:spPr>
        </p:pic>
        <p:pic>
          <p:nvPicPr>
            <p:cNvPr id="4" name="Picture 3"/>
            <p:cNvPicPr>
              <a:picLocks noChangeAspect="1"/>
            </p:cNvPicPr>
            <p:nvPr/>
          </p:nvPicPr>
          <p:blipFill rotWithShape="1">
            <a:blip r:embed="rId4"/>
            <a:srcRect l="6666" t="8519" r="36667" b="58889"/>
            <a:stretch/>
          </p:blipFill>
          <p:spPr>
            <a:xfrm>
              <a:off x="46144" y="4797600"/>
              <a:ext cx="5897456" cy="1908000"/>
            </a:xfrm>
            <a:prstGeom prst="rect">
              <a:avLst/>
            </a:prstGeom>
          </p:spPr>
        </p:pic>
      </p:grpSp>
      <p:grpSp>
        <p:nvGrpSpPr>
          <p:cNvPr id="13" name="Group 12"/>
          <p:cNvGrpSpPr/>
          <p:nvPr/>
        </p:nvGrpSpPr>
        <p:grpSpPr>
          <a:xfrm>
            <a:off x="3429000" y="2057400"/>
            <a:ext cx="4209375" cy="577430"/>
            <a:chOff x="2868613" y="2541684"/>
            <a:chExt cx="4209375" cy="577430"/>
          </a:xfrm>
        </p:grpSpPr>
        <p:sp>
          <p:nvSpPr>
            <p:cNvPr id="14" name="TextBox 2"/>
            <p:cNvSpPr txBox="1">
              <a:spLocks noChangeArrowheads="1"/>
            </p:cNvSpPr>
            <p:nvPr/>
          </p:nvSpPr>
          <p:spPr bwMode="auto">
            <a:xfrm>
              <a:off x="2868613" y="2749782"/>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dirty="0">
                  <a:solidFill>
                    <a:srgbClr val="0070C0"/>
                  </a:solidFill>
                  <a:latin typeface="Arial" panose="020B0604020202020204" pitchFamily="34" charset="0"/>
                </a:rPr>
                <a:t>Sequence</a:t>
              </a:r>
              <a:endParaRPr lang="en-IN" altLang="en-US" sz="1800" b="1" dirty="0">
                <a:solidFill>
                  <a:srgbClr val="0070C0"/>
                </a:solidFill>
                <a:latin typeface="Arial" panose="020B0604020202020204" pitchFamily="34" charset="0"/>
              </a:endParaRPr>
            </a:p>
          </p:txBody>
        </p:sp>
        <p:cxnSp>
          <p:nvCxnSpPr>
            <p:cNvPr id="15" name="Straight Arrow Connector 14"/>
            <p:cNvCxnSpPr/>
            <p:nvPr/>
          </p:nvCxnSpPr>
          <p:spPr>
            <a:xfrm>
              <a:off x="4267200" y="2934726"/>
              <a:ext cx="1440000" cy="0"/>
            </a:xfrm>
            <a:prstGeom prst="straightConnector1">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16" name="TextBox 5"/>
            <p:cNvSpPr txBox="1">
              <a:spLocks noChangeArrowheads="1"/>
            </p:cNvSpPr>
            <p:nvPr/>
          </p:nvSpPr>
          <p:spPr bwMode="auto">
            <a:xfrm>
              <a:off x="5867400" y="2749782"/>
              <a:ext cx="121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dirty="0">
                  <a:solidFill>
                    <a:srgbClr val="0070C0"/>
                  </a:solidFill>
                  <a:latin typeface="Arial" panose="020B0604020202020204" pitchFamily="34" charset="0"/>
                </a:rPr>
                <a:t>Structure</a:t>
              </a:r>
              <a:endParaRPr lang="en-IN" altLang="en-US" sz="1800" b="1" dirty="0">
                <a:solidFill>
                  <a:srgbClr val="0070C0"/>
                </a:solidFill>
                <a:latin typeface="Arial" panose="020B0604020202020204" pitchFamily="34" charset="0"/>
              </a:endParaRPr>
            </a:p>
          </p:txBody>
        </p:sp>
        <p:sp>
          <p:nvSpPr>
            <p:cNvPr id="17" name="TextBox 5"/>
            <p:cNvSpPr txBox="1">
              <a:spLocks noChangeArrowheads="1"/>
            </p:cNvSpPr>
            <p:nvPr/>
          </p:nvSpPr>
          <p:spPr bwMode="auto">
            <a:xfrm>
              <a:off x="4298633" y="2541684"/>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dirty="0">
                  <a:solidFill>
                    <a:srgbClr val="0070C0"/>
                  </a:solidFill>
                  <a:latin typeface="Arial" panose="020B0604020202020204" pitchFamily="34" charset="0"/>
                </a:rPr>
                <a:t>Prediction</a:t>
              </a:r>
              <a:endParaRPr lang="en-IN" altLang="en-US" sz="1800" b="1" dirty="0">
                <a:solidFill>
                  <a:srgbClr val="0070C0"/>
                </a:solidFill>
                <a:latin typeface="Arial" panose="020B0604020202020204" pitchFamily="34" charset="0"/>
              </a:endParaRPr>
            </a:p>
          </p:txBody>
        </p:sp>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1150" y="2833687"/>
            <a:ext cx="3714750" cy="4024313"/>
          </a:xfrm>
          <a:prstGeom prst="rect">
            <a:avLst/>
          </a:prstGeom>
        </p:spPr>
      </p:pic>
    </p:spTree>
    <p:extLst>
      <p:ext uri="{BB962C8B-B14F-4D97-AF65-F5344CB8AC3E}">
        <p14:creationId xmlns:p14="http://schemas.microsoft.com/office/powerpoint/2010/main" val="408105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a:solidFill>
                  <a:srgbClr val="C00000"/>
                </a:solidFill>
                <a:latin typeface="Arial" panose="020B0604020202020204" pitchFamily="34" charset="0"/>
                <a:cs typeface="Arial" panose="020B0604020202020204" pitchFamily="34" charset="0"/>
              </a:rPr>
              <a:t>Proteins come in various shapes and sizes</a:t>
            </a:r>
          </a:p>
        </p:txBody>
      </p:sp>
      <p:pic>
        <p:nvPicPr>
          <p:cNvPr id="3174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3" y="3810000"/>
            <a:ext cx="41910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38188"/>
            <a:ext cx="3889375"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262313"/>
            <a:ext cx="359568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54450" y="1028700"/>
            <a:ext cx="60198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264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fade">
                                      <p:cBhvr>
                                        <p:cTn id="7" dur="500"/>
                                        <p:tgtEl>
                                          <p:spTgt spid="317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fade">
                                      <p:cBhvr>
                                        <p:cTn id="12" dur="500"/>
                                        <p:tgtEl>
                                          <p:spTgt spid="317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Protein misfolding leads to several diseases</a:t>
            </a:r>
          </a:p>
        </p:txBody>
      </p:sp>
      <p:sp>
        <p:nvSpPr>
          <p:cNvPr id="2" name="TextBox 1"/>
          <p:cNvSpPr txBox="1"/>
          <p:nvPr/>
        </p:nvSpPr>
        <p:spPr>
          <a:xfrm>
            <a:off x="190500" y="533400"/>
            <a:ext cx="8763000" cy="2170113"/>
          </a:xfrm>
          <a:prstGeom prst="rect">
            <a:avLst/>
          </a:prstGeom>
          <a:noFill/>
        </p:spPr>
        <p:txBody>
          <a:bodyPr>
            <a:spAutoFit/>
          </a:bodyPr>
          <a:lstStyle/>
          <a:p>
            <a:pPr algn="just">
              <a:lnSpc>
                <a:spcPct val="150000"/>
              </a:lnSpc>
              <a:defRPr/>
            </a:pPr>
            <a:r>
              <a:rPr lang="en-CA" dirty="0"/>
              <a:t>Several diseases occur due to </a:t>
            </a:r>
            <a:r>
              <a:rPr lang="en-CA" dirty="0" err="1"/>
              <a:t>misfolding</a:t>
            </a:r>
            <a:r>
              <a:rPr lang="en-CA" dirty="0"/>
              <a:t> of proteins. Few examples:</a:t>
            </a:r>
          </a:p>
          <a:p>
            <a:pPr marL="342900" indent="-342900" algn="just">
              <a:lnSpc>
                <a:spcPct val="150000"/>
              </a:lnSpc>
              <a:buFontTx/>
              <a:buAutoNum type="arabicParenR"/>
              <a:defRPr/>
            </a:pPr>
            <a:r>
              <a:rPr lang="en-CA" b="1" dirty="0"/>
              <a:t>Cystic Fibrosis:</a:t>
            </a:r>
            <a:r>
              <a:rPr lang="en-CA" dirty="0"/>
              <a:t> It </a:t>
            </a:r>
            <a:r>
              <a:rPr lang="en-US" dirty="0"/>
              <a:t>results from the </a:t>
            </a:r>
            <a:r>
              <a:rPr lang="en-US" dirty="0" err="1"/>
              <a:t>misfolding</a:t>
            </a:r>
            <a:r>
              <a:rPr lang="en-US" dirty="0"/>
              <a:t> of Cystic Fibrosis Transmembrane Conductance Regulator (CFTR), a protein functioning as a chloride (Cl</a:t>
            </a:r>
            <a:r>
              <a:rPr lang="en-US" baseline="30000" dirty="0"/>
              <a:t>-</a:t>
            </a:r>
            <a:r>
              <a:rPr lang="en-US" dirty="0"/>
              <a:t>) ion channel. The loss of CFTR function interferes with the body’s ability to efficiently secrete fluids and salts. It damages the lungs and digestive systems.</a:t>
            </a:r>
          </a:p>
        </p:txBody>
      </p:sp>
      <p:pic>
        <p:nvPicPr>
          <p:cNvPr id="2560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870200"/>
            <a:ext cx="56388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71800"/>
            <a:ext cx="3810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5"/>
          <p:cNvSpPr txBox="1">
            <a:spLocks noChangeArrowheads="1"/>
          </p:cNvSpPr>
          <p:nvPr/>
        </p:nvSpPr>
        <p:spPr bwMode="auto">
          <a:xfrm>
            <a:off x="6019800" y="6553200"/>
            <a:ext cx="3092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1200"/>
              <a:t>Frontiers in Pharmacology 2016 v-7, p-275</a:t>
            </a:r>
          </a:p>
        </p:txBody>
      </p:sp>
      <p:sp>
        <p:nvSpPr>
          <p:cNvPr id="25607" name="TextBox 6"/>
          <p:cNvSpPr txBox="1">
            <a:spLocks noChangeArrowheads="1"/>
          </p:cNvSpPr>
          <p:nvPr/>
        </p:nvSpPr>
        <p:spPr bwMode="auto">
          <a:xfrm>
            <a:off x="30163" y="6556375"/>
            <a:ext cx="3425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1200"/>
              <a:t>https://medlineplus.gov/ency/article/000107.htm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Protein misfolding leads to several diseases</a:t>
            </a:r>
          </a:p>
        </p:txBody>
      </p:sp>
      <p:sp>
        <p:nvSpPr>
          <p:cNvPr id="2" name="TextBox 1"/>
          <p:cNvSpPr txBox="1"/>
          <p:nvPr/>
        </p:nvSpPr>
        <p:spPr>
          <a:xfrm>
            <a:off x="190500" y="533400"/>
            <a:ext cx="8763000" cy="1754188"/>
          </a:xfrm>
          <a:prstGeom prst="rect">
            <a:avLst/>
          </a:prstGeom>
          <a:noFill/>
        </p:spPr>
        <p:txBody>
          <a:bodyPr>
            <a:spAutoFit/>
          </a:bodyPr>
          <a:lstStyle/>
          <a:p>
            <a:pPr algn="just">
              <a:lnSpc>
                <a:spcPct val="150000"/>
              </a:lnSpc>
              <a:defRPr/>
            </a:pPr>
            <a:r>
              <a:rPr lang="en-CA" dirty="0"/>
              <a:t>Several diseases occur due to </a:t>
            </a:r>
            <a:r>
              <a:rPr lang="en-CA" dirty="0" err="1"/>
              <a:t>misfolding</a:t>
            </a:r>
            <a:r>
              <a:rPr lang="en-CA" dirty="0"/>
              <a:t> of proteins. Few examples:</a:t>
            </a:r>
          </a:p>
          <a:p>
            <a:pPr marL="342900" indent="-342900" algn="just">
              <a:lnSpc>
                <a:spcPct val="150000"/>
              </a:lnSpc>
              <a:buFont typeface="+mj-lt"/>
              <a:buAutoNum type="arabicParenR" startAt="2"/>
              <a:defRPr/>
            </a:pPr>
            <a:r>
              <a:rPr lang="en-US" b="1" dirty="0"/>
              <a:t>Alzheimer’s Disease (AD):</a:t>
            </a:r>
            <a:r>
              <a:rPr lang="en-US" dirty="0"/>
              <a:t> It results from the aggregation and precipitation of a peptide called amyloid-β (Aβ). AD is the most common form of progressive dementia in the elderly, and of neuro-degenerative diseases in general.</a:t>
            </a:r>
          </a:p>
        </p:txBody>
      </p:sp>
      <p:grpSp>
        <p:nvGrpSpPr>
          <p:cNvPr id="26628" name="Group 14"/>
          <p:cNvGrpSpPr>
            <a:grpSpLocks/>
          </p:cNvGrpSpPr>
          <p:nvPr/>
        </p:nvGrpSpPr>
        <p:grpSpPr bwMode="auto">
          <a:xfrm>
            <a:off x="12700" y="2287588"/>
            <a:ext cx="5016500" cy="4527550"/>
            <a:chOff x="12290" y="2287668"/>
            <a:chExt cx="5016910" cy="4526981"/>
          </a:xfrm>
        </p:grpSpPr>
        <p:pic>
          <p:nvPicPr>
            <p:cNvPr id="26630" name="Picture 2"/>
            <p:cNvPicPr>
              <a:picLocks noChangeAspect="1"/>
            </p:cNvPicPr>
            <p:nvPr/>
          </p:nvPicPr>
          <p:blipFill>
            <a:blip r:embed="rId2">
              <a:extLst>
                <a:ext uri="{28A0092B-C50C-407E-A947-70E740481C1C}">
                  <a14:useLocalDpi xmlns:a14="http://schemas.microsoft.com/office/drawing/2010/main" val="0"/>
                </a:ext>
              </a:extLst>
            </a:blip>
            <a:srcRect l="10001" t="12540" r="10001" b="9718"/>
            <a:stretch>
              <a:fillRect/>
            </a:stretch>
          </p:blipFill>
          <p:spPr bwMode="auto">
            <a:xfrm>
              <a:off x="2743200" y="2316244"/>
              <a:ext cx="2286000" cy="177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3"/>
            <p:cNvPicPr>
              <a:picLocks noChangeAspect="1"/>
            </p:cNvPicPr>
            <p:nvPr/>
          </p:nvPicPr>
          <p:blipFill>
            <a:blip r:embed="rId3">
              <a:extLst>
                <a:ext uri="{28A0092B-C50C-407E-A947-70E740481C1C}">
                  <a14:useLocalDpi xmlns:a14="http://schemas.microsoft.com/office/drawing/2010/main" val="0"/>
                </a:ext>
              </a:extLst>
            </a:blip>
            <a:srcRect l="6001" t="12383" r="6000" b="7367"/>
            <a:stretch>
              <a:fillRect/>
            </a:stretch>
          </p:blipFill>
          <p:spPr bwMode="auto">
            <a:xfrm>
              <a:off x="152400" y="2287668"/>
              <a:ext cx="2514600" cy="182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TextBox 5"/>
            <p:cNvSpPr txBox="1">
              <a:spLocks noChangeArrowheads="1"/>
            </p:cNvSpPr>
            <p:nvPr/>
          </p:nvSpPr>
          <p:spPr bwMode="auto">
            <a:xfrm>
              <a:off x="457200" y="4154269"/>
              <a:ext cx="1531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CA" altLang="en-US"/>
                <a:t>Normal Brain</a:t>
              </a:r>
              <a:endParaRPr lang="en-IN" altLang="en-US"/>
            </a:p>
          </p:txBody>
        </p:sp>
        <p:sp>
          <p:nvSpPr>
            <p:cNvPr id="26633" name="TextBox 7"/>
            <p:cNvSpPr txBox="1">
              <a:spLocks noChangeArrowheads="1"/>
            </p:cNvSpPr>
            <p:nvPr/>
          </p:nvSpPr>
          <p:spPr bwMode="auto">
            <a:xfrm>
              <a:off x="2895600" y="4154269"/>
              <a:ext cx="1569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CA" altLang="en-US"/>
                <a:t>Brain with AD</a:t>
              </a:r>
              <a:endParaRPr lang="en-IN" altLang="en-US"/>
            </a:p>
          </p:txBody>
        </p:sp>
        <p:pic>
          <p:nvPicPr>
            <p:cNvPr id="26634" name="Picture 4"/>
            <p:cNvPicPr>
              <a:picLocks noChangeAspect="1"/>
            </p:cNvPicPr>
            <p:nvPr/>
          </p:nvPicPr>
          <p:blipFill>
            <a:blip r:embed="rId4">
              <a:extLst>
                <a:ext uri="{28A0092B-C50C-407E-A947-70E740481C1C}">
                  <a14:useLocalDpi xmlns:a14="http://schemas.microsoft.com/office/drawing/2010/main" val="0"/>
                </a:ext>
              </a:extLst>
            </a:blip>
            <a:srcRect l="6000" t="9875" r="3999" b="7367"/>
            <a:stretch>
              <a:fillRect/>
            </a:stretch>
          </p:blipFill>
          <p:spPr bwMode="auto">
            <a:xfrm>
              <a:off x="123825" y="4591064"/>
              <a:ext cx="2571750" cy="188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TextBox 8"/>
            <p:cNvSpPr txBox="1">
              <a:spLocks noChangeArrowheads="1"/>
            </p:cNvSpPr>
            <p:nvPr/>
          </p:nvSpPr>
          <p:spPr bwMode="auto">
            <a:xfrm>
              <a:off x="2057400" y="5996220"/>
              <a:ext cx="2144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CA" altLang="en-US"/>
                <a:t>Comparison of the two Brains</a:t>
              </a:r>
              <a:endParaRPr lang="en-IN" altLang="en-US"/>
            </a:p>
          </p:txBody>
        </p:sp>
        <p:sp>
          <p:nvSpPr>
            <p:cNvPr id="26636" name="TextBox 6"/>
            <p:cNvSpPr txBox="1">
              <a:spLocks noChangeArrowheads="1"/>
            </p:cNvSpPr>
            <p:nvPr/>
          </p:nvSpPr>
          <p:spPr bwMode="auto">
            <a:xfrm>
              <a:off x="12290" y="6506872"/>
              <a:ext cx="11510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CA" altLang="en-US" sz="1400"/>
                <a:t>www.alz.org</a:t>
              </a:r>
              <a:endParaRPr lang="en-IN" altLang="en-US" sz="1400"/>
            </a:p>
          </p:txBody>
        </p:sp>
      </p:grpSp>
      <p:pic>
        <p:nvPicPr>
          <p:cNvPr id="26629"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0088" y="3505200"/>
            <a:ext cx="4573587"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Protein misfolding leads to several diseases</a:t>
            </a:r>
          </a:p>
        </p:txBody>
      </p:sp>
      <p:sp>
        <p:nvSpPr>
          <p:cNvPr id="2" name="TextBox 1"/>
          <p:cNvSpPr txBox="1"/>
          <p:nvPr/>
        </p:nvSpPr>
        <p:spPr>
          <a:xfrm>
            <a:off x="190500" y="533400"/>
            <a:ext cx="8763000" cy="2170113"/>
          </a:xfrm>
          <a:prstGeom prst="rect">
            <a:avLst/>
          </a:prstGeom>
          <a:noFill/>
        </p:spPr>
        <p:txBody>
          <a:bodyPr>
            <a:spAutoFit/>
          </a:bodyPr>
          <a:lstStyle/>
          <a:p>
            <a:pPr algn="just">
              <a:lnSpc>
                <a:spcPct val="150000"/>
              </a:lnSpc>
              <a:defRPr/>
            </a:pPr>
            <a:r>
              <a:rPr lang="en-CA" dirty="0"/>
              <a:t>Several diseases occur due to </a:t>
            </a:r>
            <a:r>
              <a:rPr lang="en-CA" dirty="0" err="1"/>
              <a:t>misfolding</a:t>
            </a:r>
            <a:r>
              <a:rPr lang="en-CA" dirty="0"/>
              <a:t> of proteins. Few examples:</a:t>
            </a:r>
          </a:p>
          <a:p>
            <a:pPr marL="342900" indent="-342900" algn="just">
              <a:lnSpc>
                <a:spcPct val="150000"/>
              </a:lnSpc>
              <a:buFont typeface="+mj-lt"/>
              <a:buAutoNum type="arabicParenR" startAt="3"/>
              <a:defRPr/>
            </a:pPr>
            <a:r>
              <a:rPr lang="en-US" b="1" dirty="0"/>
              <a:t>Parkinson’s Disease (PD):</a:t>
            </a:r>
            <a:r>
              <a:rPr lang="en-US" dirty="0"/>
              <a:t> It results from aggregation and precipitation of the protein α-</a:t>
            </a:r>
            <a:r>
              <a:rPr lang="en-US" dirty="0" err="1"/>
              <a:t>synuclein</a:t>
            </a:r>
            <a:r>
              <a:rPr lang="en-US" dirty="0"/>
              <a:t>. PD is a motor disorder common among the elderly (but can also hurt young people). It leads to shaking, stiffness, and difficulty with walking, balance, and coordination.</a:t>
            </a:r>
          </a:p>
        </p:txBody>
      </p:sp>
      <p:pic>
        <p:nvPicPr>
          <p:cNvPr id="27652" name="Picture 2"/>
          <p:cNvPicPr>
            <a:picLocks noChangeAspect="1"/>
          </p:cNvPicPr>
          <p:nvPr/>
        </p:nvPicPr>
        <p:blipFill>
          <a:blip r:embed="rId2">
            <a:extLst>
              <a:ext uri="{28A0092B-C50C-407E-A947-70E740481C1C}">
                <a14:useLocalDpi xmlns:a14="http://schemas.microsoft.com/office/drawing/2010/main" val="0"/>
              </a:ext>
            </a:extLst>
          </a:blip>
          <a:srcRect l="4887" t="3880" r="4095" b="2309"/>
          <a:stretch>
            <a:fillRect/>
          </a:stretch>
        </p:blipFill>
        <p:spPr bwMode="auto">
          <a:xfrm>
            <a:off x="152400" y="2895600"/>
            <a:ext cx="4343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3"/>
          <p:cNvSpPr>
            <a:spLocks noChangeArrowheads="1"/>
          </p:cNvSpPr>
          <p:nvPr/>
        </p:nvSpPr>
        <p:spPr bwMode="auto">
          <a:xfrm>
            <a:off x="4763" y="6581775"/>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1200" dirty="0"/>
              <a:t>http://www.askdrray.com/parkinsons-disease-may-stopped/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3" y="3103238"/>
            <a:ext cx="4548973" cy="3373762"/>
          </a:xfrm>
          <a:prstGeom prst="rect">
            <a:avLst/>
          </a:prstGeom>
        </p:spPr>
      </p:pic>
      <p:sp>
        <p:nvSpPr>
          <p:cNvPr id="5" name="TextBox 4"/>
          <p:cNvSpPr txBox="1"/>
          <p:nvPr/>
        </p:nvSpPr>
        <p:spPr>
          <a:xfrm>
            <a:off x="6744928" y="6546138"/>
            <a:ext cx="2374368" cy="276999"/>
          </a:xfrm>
          <a:prstGeom prst="rect">
            <a:avLst/>
          </a:prstGeom>
          <a:noFill/>
        </p:spPr>
        <p:txBody>
          <a:bodyPr wrap="none" rtlCol="0">
            <a:spAutoFit/>
          </a:bodyPr>
          <a:lstStyle/>
          <a:p>
            <a:r>
              <a:rPr lang="fr-FR" sz="1200" dirty="0"/>
              <a:t>Lancet </a:t>
            </a:r>
            <a:r>
              <a:rPr lang="fr-FR" sz="1200" dirty="0" err="1"/>
              <a:t>Neurol</a:t>
            </a:r>
            <a:r>
              <a:rPr lang="fr-FR" sz="1200" dirty="0"/>
              <a:t> 2018; 17: 939–53</a:t>
            </a:r>
            <a:endParaRPr lang="en-IN"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325DFD-02E7-4263-8652-18C70C428A3F}"/>
              </a:ext>
            </a:extLst>
          </p:cNvPr>
          <p:cNvSpPr txBox="1"/>
          <p:nvPr/>
        </p:nvSpPr>
        <p:spPr>
          <a:xfrm>
            <a:off x="2895600" y="2674203"/>
            <a:ext cx="3962400" cy="923330"/>
          </a:xfrm>
          <a:prstGeom prst="rect">
            <a:avLst/>
          </a:prstGeom>
          <a:noFill/>
        </p:spPr>
        <p:txBody>
          <a:bodyPr wrap="square" rtlCol="0">
            <a:spAutoFit/>
          </a:bodyPr>
          <a:lstStyle/>
          <a:p>
            <a:r>
              <a:rPr lang="en-US" sz="5400" i="1" dirty="0">
                <a:solidFill>
                  <a:srgbClr val="C00000"/>
                </a:solidFill>
              </a:rPr>
              <a:t>Thank You</a:t>
            </a:r>
            <a:endParaRPr lang="en-IN" sz="5400" i="1" dirty="0">
              <a:solidFill>
                <a:srgbClr val="C00000"/>
              </a:solidFill>
            </a:endParaRPr>
          </a:p>
        </p:txBody>
      </p:sp>
    </p:spTree>
    <p:extLst>
      <p:ext uri="{BB962C8B-B14F-4D97-AF65-F5344CB8AC3E}">
        <p14:creationId xmlns:p14="http://schemas.microsoft.com/office/powerpoint/2010/main" val="3729998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lstStyle/>
          <a:p>
            <a:pPr algn="ctr" eaLnBrk="1" hangingPunct="1">
              <a:defRPr/>
            </a:pPr>
            <a:r>
              <a:rPr lang="en-US" sz="2800" b="1" dirty="0">
                <a:solidFill>
                  <a:srgbClr val="C00000"/>
                </a:solidFill>
                <a:ea typeface="+mj-ea"/>
                <a:cs typeface="Arial" pitchFamily="34" charset="0"/>
              </a:rPr>
              <a:t>Primary Structure of Proteins</a:t>
            </a:r>
          </a:p>
        </p:txBody>
      </p:sp>
      <p:sp>
        <p:nvSpPr>
          <p:cNvPr id="5123" name="Rectangle 5"/>
          <p:cNvSpPr>
            <a:spLocks noChangeArrowheads="1"/>
          </p:cNvSpPr>
          <p:nvPr/>
        </p:nvSpPr>
        <p:spPr bwMode="auto">
          <a:xfrm>
            <a:off x="1143000" y="914400"/>
            <a:ext cx="746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latin typeface="Arial" panose="020B0604020202020204" pitchFamily="34" charset="0"/>
              </a:rPr>
              <a:t>The primary structure of a protein is its amino acid sequence</a:t>
            </a:r>
          </a:p>
        </p:txBody>
      </p:sp>
      <p:grpSp>
        <p:nvGrpSpPr>
          <p:cNvPr id="5124" name="Group 7"/>
          <p:cNvGrpSpPr>
            <a:grpSpLocks/>
          </p:cNvGrpSpPr>
          <p:nvPr/>
        </p:nvGrpSpPr>
        <p:grpSpPr bwMode="auto">
          <a:xfrm>
            <a:off x="427038" y="1600200"/>
            <a:ext cx="8259762" cy="4953000"/>
            <a:chOff x="426371" y="1600200"/>
            <a:chExt cx="8260429" cy="4953000"/>
          </a:xfrm>
        </p:grpSpPr>
        <p:pic>
          <p:nvPicPr>
            <p:cNvPr id="5125" name="Picture 2" descr="https://upload.wikimedia.org/wikipedia/commons/thumb/3/38/Protein_primary_structure.svg/2000px-Protein_primary_structur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71" y="1676400"/>
              <a:ext cx="7955629"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885812" y="1600200"/>
              <a:ext cx="480098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228600"/>
            <a:ext cx="8610600" cy="685800"/>
          </a:xfrm>
          <a:prstGeom prst="rect">
            <a:avLst/>
          </a:prstGeom>
        </p:spPr>
        <p:txBody>
          <a:bodyPr/>
          <a:lstStyle/>
          <a:p>
            <a:pPr algn="ctr" eaLnBrk="1" hangingPunct="1">
              <a:defRPr/>
            </a:pPr>
            <a:r>
              <a:rPr lang="en-US" sz="3600" dirty="0">
                <a:solidFill>
                  <a:srgbClr val="C00000"/>
                </a:solidFill>
                <a:ea typeface="+mj-ea"/>
                <a:cs typeface="Arial" pitchFamily="34" charset="0"/>
              </a:rPr>
              <a:t>Amino acids: Building blocks of Proteins</a:t>
            </a:r>
          </a:p>
        </p:txBody>
      </p:sp>
      <p:sp>
        <p:nvSpPr>
          <p:cNvPr id="4" name="TextBox 3"/>
          <p:cNvSpPr txBox="1"/>
          <p:nvPr/>
        </p:nvSpPr>
        <p:spPr>
          <a:xfrm>
            <a:off x="304800" y="1022350"/>
            <a:ext cx="4800600" cy="5678478"/>
          </a:xfrm>
          <a:prstGeom prst="rect">
            <a:avLst/>
          </a:prstGeom>
          <a:noFill/>
        </p:spPr>
        <p:txBody>
          <a:bodyPr>
            <a:spAutoFit/>
          </a:bodyPr>
          <a:lstStyle/>
          <a:p>
            <a:pPr eaLnBrk="1" hangingPunct="1">
              <a:lnSpc>
                <a:spcPct val="150000"/>
              </a:lnSpc>
              <a:spcBef>
                <a:spcPts val="0"/>
              </a:spcBef>
              <a:buFont typeface="Arial" pitchFamily="34" charset="0"/>
              <a:buChar char="•"/>
              <a:defRPr/>
            </a:pPr>
            <a:r>
              <a:rPr lang="en-US" sz="2200" dirty="0">
                <a:latin typeface="Arial" charset="0"/>
              </a:rPr>
              <a:t> Protein is a polymer of </a:t>
            </a:r>
            <a:r>
              <a:rPr lang="en-US" sz="2200" dirty="0">
                <a:solidFill>
                  <a:srgbClr val="7030A0"/>
                </a:solidFill>
                <a:latin typeface="Arial" charset="0"/>
              </a:rPr>
              <a:t>amino acids</a:t>
            </a:r>
            <a:r>
              <a:rPr lang="en-US" sz="2200" dirty="0">
                <a:latin typeface="Arial" charset="0"/>
              </a:rPr>
              <a:t>.</a:t>
            </a:r>
          </a:p>
          <a:p>
            <a:pPr eaLnBrk="1" hangingPunct="1">
              <a:lnSpc>
                <a:spcPct val="150000"/>
              </a:lnSpc>
              <a:spcBef>
                <a:spcPts val="0"/>
              </a:spcBef>
              <a:buFont typeface="Arial" pitchFamily="34" charset="0"/>
              <a:buChar char="•"/>
              <a:defRPr/>
            </a:pPr>
            <a:r>
              <a:rPr lang="en-US" sz="2200" dirty="0">
                <a:latin typeface="Arial" charset="0"/>
              </a:rPr>
              <a:t> There are </a:t>
            </a:r>
            <a:r>
              <a:rPr lang="en-US" sz="2200" dirty="0">
                <a:solidFill>
                  <a:srgbClr val="C00000"/>
                </a:solidFill>
                <a:latin typeface="Arial" charset="0"/>
              </a:rPr>
              <a:t>20</a:t>
            </a:r>
            <a:r>
              <a:rPr lang="en-US" sz="2200" dirty="0">
                <a:latin typeface="Arial" charset="0"/>
              </a:rPr>
              <a:t> common amino acids.</a:t>
            </a:r>
          </a:p>
          <a:p>
            <a:pPr eaLnBrk="1" hangingPunct="1">
              <a:lnSpc>
                <a:spcPct val="150000"/>
              </a:lnSpc>
              <a:spcBef>
                <a:spcPts val="0"/>
              </a:spcBef>
              <a:buFont typeface="Arial" pitchFamily="34" charset="0"/>
              <a:buChar char="•"/>
              <a:defRPr/>
            </a:pPr>
            <a:r>
              <a:rPr lang="en-US" sz="2200" dirty="0">
                <a:latin typeface="Arial" charset="0"/>
              </a:rPr>
              <a:t> Amino acids have a common chemical structure -  A tetrahedral sp</a:t>
            </a:r>
            <a:r>
              <a:rPr lang="en-US" sz="2200" baseline="30000" dirty="0">
                <a:latin typeface="Arial" charset="0"/>
              </a:rPr>
              <a:t>3</a:t>
            </a:r>
            <a:r>
              <a:rPr lang="en-US" sz="2200" dirty="0">
                <a:latin typeface="Arial" charset="0"/>
              </a:rPr>
              <a:t> carbon (</a:t>
            </a:r>
            <a:r>
              <a:rPr lang="en-US" sz="2200" dirty="0">
                <a:solidFill>
                  <a:srgbClr val="00B050"/>
                </a:solidFill>
                <a:latin typeface="Arial" charset="0"/>
              </a:rPr>
              <a:t>C</a:t>
            </a:r>
            <a:r>
              <a:rPr lang="el-GR" sz="2200" baseline="-25000" dirty="0">
                <a:solidFill>
                  <a:srgbClr val="00B050"/>
                </a:solidFill>
                <a:latin typeface="Arial" charset="0"/>
              </a:rPr>
              <a:t>α</a:t>
            </a:r>
            <a:r>
              <a:rPr lang="en-US" sz="2200" dirty="0">
                <a:latin typeface="Arial" charset="0"/>
              </a:rPr>
              <a:t>) with four different functional groups:</a:t>
            </a:r>
          </a:p>
          <a:p>
            <a:pPr marL="457200" indent="-457200" eaLnBrk="1" hangingPunct="1">
              <a:lnSpc>
                <a:spcPct val="150000"/>
              </a:lnSpc>
              <a:spcBef>
                <a:spcPts val="0"/>
              </a:spcBef>
              <a:buFont typeface="+mj-lt"/>
              <a:buAutoNum type="arabicPeriod"/>
              <a:defRPr/>
            </a:pPr>
            <a:r>
              <a:rPr lang="en-US" sz="2200" dirty="0">
                <a:solidFill>
                  <a:srgbClr val="0129A7"/>
                </a:solidFill>
                <a:latin typeface="Arial" charset="0"/>
              </a:rPr>
              <a:t>Amino group</a:t>
            </a:r>
          </a:p>
          <a:p>
            <a:pPr marL="457200" indent="-457200" eaLnBrk="1" hangingPunct="1">
              <a:lnSpc>
                <a:spcPct val="150000"/>
              </a:lnSpc>
              <a:spcBef>
                <a:spcPts val="0"/>
              </a:spcBef>
              <a:buFont typeface="+mj-lt"/>
              <a:buAutoNum type="arabicPeriod"/>
              <a:defRPr/>
            </a:pPr>
            <a:r>
              <a:rPr lang="en-US" sz="2200" dirty="0">
                <a:solidFill>
                  <a:srgbClr val="FF4F4F"/>
                </a:solidFill>
                <a:latin typeface="Arial" charset="0"/>
              </a:rPr>
              <a:t>Carboxyl group</a:t>
            </a:r>
          </a:p>
          <a:p>
            <a:pPr marL="457200" indent="-457200" eaLnBrk="1" hangingPunct="1">
              <a:lnSpc>
                <a:spcPct val="150000"/>
              </a:lnSpc>
              <a:spcBef>
                <a:spcPts val="0"/>
              </a:spcBef>
              <a:buFont typeface="+mj-lt"/>
              <a:buAutoNum type="arabicPeriod"/>
              <a:defRPr/>
            </a:pPr>
            <a:r>
              <a:rPr lang="en-US" sz="2200" dirty="0">
                <a:latin typeface="Arial" charset="0"/>
              </a:rPr>
              <a:t>H-atom</a:t>
            </a:r>
          </a:p>
          <a:p>
            <a:pPr marL="457200" indent="-457200" eaLnBrk="1" hangingPunct="1">
              <a:lnSpc>
                <a:spcPct val="150000"/>
              </a:lnSpc>
              <a:spcBef>
                <a:spcPts val="0"/>
              </a:spcBef>
              <a:buFont typeface="+mj-lt"/>
              <a:buAutoNum type="arabicPeriod"/>
              <a:defRPr/>
            </a:pPr>
            <a:r>
              <a:rPr lang="en-US" sz="2200" dirty="0">
                <a:solidFill>
                  <a:srgbClr val="E95E1F"/>
                </a:solidFill>
                <a:latin typeface="Arial" charset="0"/>
              </a:rPr>
              <a:t>Side chain (R)</a:t>
            </a:r>
            <a:r>
              <a:rPr lang="en-US" sz="2200" dirty="0">
                <a:latin typeface="Arial" charset="0"/>
              </a:rPr>
              <a:t> with distinct chemical property</a:t>
            </a:r>
          </a:p>
        </p:txBody>
      </p:sp>
      <p:pic>
        <p:nvPicPr>
          <p:cNvPr id="7172" name="Picture 3" descr="figure_01_28"/>
          <p:cNvPicPr>
            <a:picLocks noChangeAspect="1" noChangeArrowheads="1"/>
          </p:cNvPicPr>
          <p:nvPr/>
        </p:nvPicPr>
        <p:blipFill>
          <a:blip r:embed="rId2" cstate="print">
            <a:extLst>
              <a:ext uri="{28A0092B-C50C-407E-A947-70E740481C1C}">
                <a14:useLocalDpi xmlns:a14="http://schemas.microsoft.com/office/drawing/2010/main" val="0"/>
              </a:ext>
            </a:extLst>
          </a:blip>
          <a:srcRect b="4387"/>
          <a:stretch>
            <a:fillRect/>
          </a:stretch>
        </p:blipFill>
        <p:spPr bwMode="auto">
          <a:xfrm>
            <a:off x="5029200" y="2546350"/>
            <a:ext cx="3965575"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0424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1003300"/>
            <a:ext cx="40513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6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150" y="1066800"/>
            <a:ext cx="30146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6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 y="4452938"/>
            <a:ext cx="2819400"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69"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5713" y="5116513"/>
            <a:ext cx="22129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70"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4759325"/>
            <a:ext cx="28956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1271" name="Rectangle 10"/>
          <p:cNvSpPr>
            <a:spLocks noChangeArrowheads="1"/>
          </p:cNvSpPr>
          <p:nvPr/>
        </p:nvSpPr>
        <p:spPr bwMode="auto">
          <a:xfrm>
            <a:off x="990600" y="161925"/>
            <a:ext cx="7391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C00000"/>
                </a:solidFill>
                <a:latin typeface="Arial" panose="020B0604020202020204" pitchFamily="34" charset="0"/>
                <a:ea typeface="DejaVu Sans" charset="0"/>
                <a:cs typeface="DejaVu Sans" charset="0"/>
              </a:rPr>
              <a:t>The 20 Common Amino Acids of Proteins</a:t>
            </a:r>
            <a:endParaRPr lang="en-US" altLang="en-US" sz="2800">
              <a:solidFill>
                <a:srgbClr val="C00000"/>
              </a:solidFill>
              <a:latin typeface="Arial" panose="020B0604020202020204" pitchFamily="34" charset="0"/>
            </a:endParaRPr>
          </a:p>
        </p:txBody>
      </p:sp>
      <p:sp>
        <p:nvSpPr>
          <p:cNvPr id="2" name="Rectangle 1"/>
          <p:cNvSpPr/>
          <p:nvPr/>
        </p:nvSpPr>
        <p:spPr>
          <a:xfrm>
            <a:off x="46038" y="1325563"/>
            <a:ext cx="11430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20210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figure_01_30"/>
          <p:cNvPicPr>
            <a:picLocks noChangeAspect="1" noChangeArrowheads="1"/>
          </p:cNvPicPr>
          <p:nvPr/>
        </p:nvPicPr>
        <p:blipFill>
          <a:blip r:embed="rId2">
            <a:extLst>
              <a:ext uri="{28A0092B-C50C-407E-A947-70E740481C1C}">
                <a14:useLocalDpi xmlns:a14="http://schemas.microsoft.com/office/drawing/2010/main" val="0"/>
              </a:ext>
            </a:extLst>
          </a:blip>
          <a:srcRect b="4825"/>
          <a:stretch>
            <a:fillRect/>
          </a:stretch>
        </p:blipFill>
        <p:spPr bwMode="auto">
          <a:xfrm>
            <a:off x="1952625" y="846138"/>
            <a:ext cx="5237163" cy="601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2"/>
          <p:cNvSpPr txBox="1">
            <a:spLocks noChangeArrowheads="1"/>
          </p:cNvSpPr>
          <p:nvPr/>
        </p:nvSpPr>
        <p:spPr bwMode="auto">
          <a:xfrm>
            <a:off x="1400968" y="106180"/>
            <a:ext cx="6340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solidFill>
                  <a:srgbClr val="C00000"/>
                </a:solidFill>
                <a:latin typeface="Arial" panose="020B0604020202020204" pitchFamily="34" charset="0"/>
              </a:rPr>
              <a:t>Formation of the peptide bond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4938" y="609600"/>
            <a:ext cx="633412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2" descr="figure_01_04"/>
          <p:cNvPicPr>
            <a:picLocks noChangeAspect="1" noChangeArrowheads="1"/>
          </p:cNvPicPr>
          <p:nvPr/>
        </p:nvPicPr>
        <p:blipFill>
          <a:blip r:embed="rId4">
            <a:extLst>
              <a:ext uri="{28A0092B-C50C-407E-A947-70E740481C1C}">
                <a14:useLocalDpi xmlns:a14="http://schemas.microsoft.com/office/drawing/2010/main" val="0"/>
              </a:ext>
            </a:extLst>
          </a:blip>
          <a:srcRect b="8643"/>
          <a:stretch>
            <a:fillRect/>
          </a:stretch>
        </p:blipFill>
        <p:spPr bwMode="auto">
          <a:xfrm>
            <a:off x="304800" y="3467100"/>
            <a:ext cx="85344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Box 2"/>
          <p:cNvSpPr txBox="1">
            <a:spLocks noChangeArrowheads="1"/>
          </p:cNvSpPr>
          <p:nvPr/>
        </p:nvSpPr>
        <p:spPr bwMode="auto">
          <a:xfrm>
            <a:off x="896938" y="76200"/>
            <a:ext cx="7350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C00000"/>
                </a:solidFill>
                <a:latin typeface="Arial" panose="020B0604020202020204" pitchFamily="34" charset="0"/>
              </a:rPr>
              <a:t>Torsion angles: </a:t>
            </a:r>
            <a:r>
              <a:rPr lang="el-GR" altLang="en-US" sz="3600" b="1">
                <a:solidFill>
                  <a:srgbClr val="C00000"/>
                </a:solidFill>
                <a:latin typeface="Arial" panose="020B0604020202020204" pitchFamily="34" charset="0"/>
              </a:rPr>
              <a:t>Φ</a:t>
            </a:r>
            <a:r>
              <a:rPr lang="en-CA" altLang="en-US" sz="3600" b="1">
                <a:solidFill>
                  <a:srgbClr val="C00000"/>
                </a:solidFill>
                <a:latin typeface="Arial" panose="020B0604020202020204" pitchFamily="34" charset="0"/>
              </a:rPr>
              <a:t> </a:t>
            </a:r>
            <a:r>
              <a:rPr lang="en-CA" altLang="en-US" sz="3600">
                <a:solidFill>
                  <a:srgbClr val="C00000"/>
                </a:solidFill>
                <a:latin typeface="Arial" panose="020B0604020202020204" pitchFamily="34" charset="0"/>
              </a:rPr>
              <a:t>(phi) and </a:t>
            </a:r>
            <a:r>
              <a:rPr lang="el-GR" altLang="en-US" sz="3600" b="1">
                <a:solidFill>
                  <a:srgbClr val="C00000"/>
                </a:solidFill>
                <a:latin typeface="Arial" panose="020B0604020202020204" pitchFamily="34" charset="0"/>
              </a:rPr>
              <a:t>Ψ</a:t>
            </a:r>
            <a:r>
              <a:rPr lang="en-CA" altLang="en-US" sz="3600" b="1">
                <a:solidFill>
                  <a:srgbClr val="C00000"/>
                </a:solidFill>
                <a:latin typeface="Arial" panose="020B0604020202020204" pitchFamily="34" charset="0"/>
              </a:rPr>
              <a:t> </a:t>
            </a:r>
            <a:r>
              <a:rPr lang="en-CA" altLang="en-US" sz="3600">
                <a:solidFill>
                  <a:srgbClr val="C00000"/>
                </a:solidFill>
                <a:latin typeface="Arial" panose="020B0604020202020204" pitchFamily="34" charset="0"/>
              </a:rPr>
              <a:t>(psi)</a:t>
            </a:r>
            <a:endParaRPr lang="en-US" altLang="en-US" sz="3600">
              <a:solidFill>
                <a:srgbClr val="C00000"/>
              </a:solidFill>
              <a:latin typeface="Arial" panose="020B0604020202020204" pitchFamily="34" charset="0"/>
            </a:endParaRPr>
          </a:p>
        </p:txBody>
      </p:sp>
      <p:sp>
        <p:nvSpPr>
          <p:cNvPr id="11269" name="TextBox 1"/>
          <p:cNvSpPr txBox="1">
            <a:spLocks noChangeArrowheads="1"/>
          </p:cNvSpPr>
          <p:nvPr/>
        </p:nvSpPr>
        <p:spPr bwMode="auto">
          <a:xfrm>
            <a:off x="3962400" y="3016250"/>
            <a:ext cx="1698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Peptide Plane</a:t>
            </a:r>
          </a:p>
        </p:txBody>
      </p:sp>
      <p:cxnSp>
        <p:nvCxnSpPr>
          <p:cNvPr id="4" name="Straight Arrow Connector 3"/>
          <p:cNvCxnSpPr/>
          <p:nvPr/>
        </p:nvCxnSpPr>
        <p:spPr>
          <a:xfrm flipH="1" flipV="1">
            <a:off x="3962400" y="2286000"/>
            <a:ext cx="609600" cy="73025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1269" idx="0"/>
          </p:cNvCxnSpPr>
          <p:nvPr/>
        </p:nvCxnSpPr>
        <p:spPr>
          <a:xfrm flipV="1">
            <a:off x="4811713" y="2425700"/>
            <a:ext cx="1038225" cy="59055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81000" y="0"/>
            <a:ext cx="8229600" cy="1143000"/>
          </a:xfrm>
        </p:spPr>
        <p:txBody>
          <a:bodyPr/>
          <a:lstStyle/>
          <a:p>
            <a:pPr eaLnBrk="1" hangingPunct="1"/>
            <a:r>
              <a:rPr lang="en-US" altLang="en-US" sz="3600">
                <a:solidFill>
                  <a:schemeClr val="accent2"/>
                </a:solidFill>
                <a:latin typeface="Arial" panose="020B0604020202020204" pitchFamily="34" charset="0"/>
                <a:cs typeface="Arial" panose="020B0604020202020204" pitchFamily="34" charset="0"/>
              </a:rPr>
              <a:t>Ramachandran Plot</a:t>
            </a:r>
            <a:endParaRPr lang="en-US" altLang="en-US" sz="3600">
              <a:latin typeface="Arial" panose="020B0604020202020204" pitchFamily="34" charset="0"/>
              <a:cs typeface="Arial" panose="020B0604020202020204" pitchFamily="34" charset="0"/>
            </a:endParaRPr>
          </a:p>
        </p:txBody>
      </p:sp>
      <p:sp>
        <p:nvSpPr>
          <p:cNvPr id="15363" name="TextBox 5"/>
          <p:cNvSpPr txBox="1">
            <a:spLocks noChangeArrowheads="1"/>
          </p:cNvSpPr>
          <p:nvPr/>
        </p:nvSpPr>
        <p:spPr bwMode="auto">
          <a:xfrm>
            <a:off x="4876800" y="1219200"/>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G. N. Ramachandran</a:t>
            </a:r>
          </a:p>
        </p:txBody>
      </p:sp>
      <p:pic>
        <p:nvPicPr>
          <p:cNvPr id="15364" name="Picture 4" descr="boxfig_01_06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0"/>
            <a:ext cx="1727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5" name="Group 7"/>
          <p:cNvGrpSpPr>
            <a:grpSpLocks/>
          </p:cNvGrpSpPr>
          <p:nvPr/>
        </p:nvGrpSpPr>
        <p:grpSpPr bwMode="auto">
          <a:xfrm>
            <a:off x="-76200" y="1577975"/>
            <a:ext cx="5389563" cy="4899025"/>
            <a:chOff x="477838" y="1665288"/>
            <a:chExt cx="5389562" cy="4899025"/>
          </a:xfrm>
        </p:grpSpPr>
        <p:pic>
          <p:nvPicPr>
            <p:cNvPr id="1537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838" y="1665288"/>
              <a:ext cx="5389562"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Box 2"/>
            <p:cNvSpPr txBox="1">
              <a:spLocks noChangeArrowheads="1"/>
            </p:cNvSpPr>
            <p:nvPr/>
          </p:nvSpPr>
          <p:spPr bwMode="auto">
            <a:xfrm rot="-5400000">
              <a:off x="273049" y="3756025"/>
              <a:ext cx="112553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l-GR" altLang="en-US" sz="2400">
                  <a:latin typeface="Arial" panose="020B0604020202020204" pitchFamily="34" charset="0"/>
                </a:rPr>
                <a:t>Ψ</a:t>
              </a:r>
              <a:r>
                <a:rPr lang="en-CA" altLang="en-US" sz="2400">
                  <a:latin typeface="Arial" panose="020B0604020202020204" pitchFamily="34" charset="0"/>
                </a:rPr>
                <a:t> (psi)</a:t>
              </a:r>
            </a:p>
          </p:txBody>
        </p:sp>
        <p:sp>
          <p:nvSpPr>
            <p:cNvPr id="15377" name="TextBox 7"/>
            <p:cNvSpPr txBox="1">
              <a:spLocks noChangeArrowheads="1"/>
            </p:cNvSpPr>
            <p:nvPr/>
          </p:nvSpPr>
          <p:spPr bwMode="auto">
            <a:xfrm>
              <a:off x="2819400" y="6102350"/>
              <a:ext cx="113188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l-GR" altLang="en-US" sz="2400">
                  <a:latin typeface="Arial" panose="020B0604020202020204" pitchFamily="34" charset="0"/>
                </a:rPr>
                <a:t>Φ</a:t>
              </a:r>
              <a:r>
                <a:rPr lang="en-CA" altLang="en-US" sz="2400">
                  <a:latin typeface="Arial" panose="020B0604020202020204" pitchFamily="34" charset="0"/>
                </a:rPr>
                <a:t> (phi)</a:t>
              </a:r>
            </a:p>
          </p:txBody>
        </p:sp>
      </p:grpSp>
      <p:grpSp>
        <p:nvGrpSpPr>
          <p:cNvPr id="15366" name="Group 2"/>
          <p:cNvGrpSpPr>
            <a:grpSpLocks/>
          </p:cNvGrpSpPr>
          <p:nvPr/>
        </p:nvGrpSpPr>
        <p:grpSpPr bwMode="auto">
          <a:xfrm>
            <a:off x="4800600" y="2590800"/>
            <a:ext cx="4346575" cy="1881188"/>
            <a:chOff x="4800600" y="3529013"/>
            <a:chExt cx="4346575" cy="1881187"/>
          </a:xfrm>
        </p:grpSpPr>
        <p:pic>
          <p:nvPicPr>
            <p:cNvPr id="15368" name="Picture 1"/>
            <p:cNvPicPr>
              <a:picLocks noChangeAspect="1"/>
            </p:cNvPicPr>
            <p:nvPr/>
          </p:nvPicPr>
          <p:blipFill>
            <a:blip r:embed="rId5">
              <a:extLst>
                <a:ext uri="{28A0092B-C50C-407E-A947-70E740481C1C}">
                  <a14:useLocalDpi xmlns:a14="http://schemas.microsoft.com/office/drawing/2010/main" val="0"/>
                </a:ext>
              </a:extLst>
            </a:blip>
            <a:srcRect b="9338"/>
            <a:stretch>
              <a:fillRect/>
            </a:stretch>
          </p:blipFill>
          <p:spPr bwMode="auto">
            <a:xfrm>
              <a:off x="4800600" y="3529013"/>
              <a:ext cx="4346575"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570663" y="4151313"/>
              <a:ext cx="155575" cy="203200"/>
            </a:xfrm>
            <a:custGeom>
              <a:avLst/>
              <a:gdLst>
                <a:gd name="connsiteX0" fmla="*/ 0 w 155722"/>
                <a:gd name="connsiteY0" fmla="*/ 0 h 202019"/>
                <a:gd name="connsiteX1" fmla="*/ 143539 w 155722"/>
                <a:gd name="connsiteY1" fmla="*/ 53163 h 202019"/>
                <a:gd name="connsiteX2" fmla="*/ 138223 w 155722"/>
                <a:gd name="connsiteY2" fmla="*/ 202019 h 202019"/>
              </a:gdLst>
              <a:ahLst/>
              <a:cxnLst>
                <a:cxn ang="0">
                  <a:pos x="connsiteX0" y="connsiteY0"/>
                </a:cxn>
                <a:cxn ang="0">
                  <a:pos x="connsiteX1" y="connsiteY1"/>
                </a:cxn>
                <a:cxn ang="0">
                  <a:pos x="connsiteX2" y="connsiteY2"/>
                </a:cxn>
              </a:cxnLst>
              <a:rect l="l" t="t" r="r" b="b"/>
              <a:pathLst>
                <a:path w="155722" h="202019">
                  <a:moveTo>
                    <a:pt x="0" y="0"/>
                  </a:moveTo>
                  <a:cubicBezTo>
                    <a:pt x="60251" y="9746"/>
                    <a:pt x="120502" y="19493"/>
                    <a:pt x="143539" y="53163"/>
                  </a:cubicBezTo>
                  <a:cubicBezTo>
                    <a:pt x="166576" y="86833"/>
                    <a:pt x="152399" y="144426"/>
                    <a:pt x="138223" y="202019"/>
                  </a:cubicBezTo>
                </a:path>
              </a:pathLst>
            </a:custGeom>
            <a:noFill/>
            <a:ln w="19050">
              <a:solidFill>
                <a:schemeClr val="tx1"/>
              </a:solidFill>
              <a:headEnd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1" name="Freeform 10"/>
            <p:cNvSpPr/>
            <p:nvPr/>
          </p:nvSpPr>
          <p:spPr>
            <a:xfrm rot="3912937">
              <a:off x="7188200" y="4137026"/>
              <a:ext cx="155575" cy="203200"/>
            </a:xfrm>
            <a:custGeom>
              <a:avLst/>
              <a:gdLst>
                <a:gd name="connsiteX0" fmla="*/ 0 w 155722"/>
                <a:gd name="connsiteY0" fmla="*/ 0 h 202019"/>
                <a:gd name="connsiteX1" fmla="*/ 143539 w 155722"/>
                <a:gd name="connsiteY1" fmla="*/ 53163 h 202019"/>
                <a:gd name="connsiteX2" fmla="*/ 138223 w 155722"/>
                <a:gd name="connsiteY2" fmla="*/ 202019 h 202019"/>
              </a:gdLst>
              <a:ahLst/>
              <a:cxnLst>
                <a:cxn ang="0">
                  <a:pos x="connsiteX0" y="connsiteY0"/>
                </a:cxn>
                <a:cxn ang="0">
                  <a:pos x="connsiteX1" y="connsiteY1"/>
                </a:cxn>
                <a:cxn ang="0">
                  <a:pos x="connsiteX2" y="connsiteY2"/>
                </a:cxn>
              </a:cxnLst>
              <a:rect l="l" t="t" r="r" b="b"/>
              <a:pathLst>
                <a:path w="155722" h="202019">
                  <a:moveTo>
                    <a:pt x="0" y="0"/>
                  </a:moveTo>
                  <a:cubicBezTo>
                    <a:pt x="60251" y="9746"/>
                    <a:pt x="120502" y="19493"/>
                    <a:pt x="143539" y="53163"/>
                  </a:cubicBezTo>
                  <a:cubicBezTo>
                    <a:pt x="166576" y="86833"/>
                    <a:pt x="152399" y="144426"/>
                    <a:pt x="138223" y="202019"/>
                  </a:cubicBezTo>
                </a:path>
              </a:pathLst>
            </a:custGeom>
            <a:noFill/>
            <a:ln w="19050">
              <a:solidFill>
                <a:schemeClr val="tx1"/>
              </a:solidFill>
              <a:headEnd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371" name="TextBox 2"/>
            <p:cNvSpPr txBox="1">
              <a:spLocks noChangeArrowheads="1"/>
            </p:cNvSpPr>
            <p:nvPr/>
          </p:nvSpPr>
          <p:spPr bwMode="auto">
            <a:xfrm>
              <a:off x="6323013" y="3800475"/>
              <a:ext cx="325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1800">
                  <a:latin typeface="Arial" panose="020B0604020202020204" pitchFamily="34" charset="0"/>
                </a:rPr>
                <a:t>Φ</a:t>
              </a:r>
              <a:endParaRPr lang="en-CA" altLang="en-US" sz="1800">
                <a:latin typeface="Arial" panose="020B0604020202020204" pitchFamily="34" charset="0"/>
              </a:endParaRPr>
            </a:p>
          </p:txBody>
        </p:sp>
        <p:sp>
          <p:nvSpPr>
            <p:cNvPr id="15372" name="Rectangle 3"/>
            <p:cNvSpPr>
              <a:spLocks noChangeArrowheads="1"/>
            </p:cNvSpPr>
            <p:nvPr/>
          </p:nvSpPr>
          <p:spPr bwMode="auto">
            <a:xfrm>
              <a:off x="7316788" y="3878263"/>
              <a:ext cx="368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1800">
                  <a:latin typeface="Arial" panose="020B0604020202020204" pitchFamily="34" charset="0"/>
                </a:rPr>
                <a:t>Ψ</a:t>
              </a:r>
              <a:endParaRPr lang="en-CA" altLang="en-US" sz="1800">
                <a:latin typeface="Arial" panose="020B0604020202020204" pitchFamily="34" charset="0"/>
              </a:endParaRPr>
            </a:p>
          </p:txBody>
        </p:sp>
        <p:sp>
          <p:nvSpPr>
            <p:cNvPr id="14" name="Freeform 13"/>
            <p:cNvSpPr/>
            <p:nvPr/>
          </p:nvSpPr>
          <p:spPr>
            <a:xfrm rot="21367284">
              <a:off x="7764463" y="4240213"/>
              <a:ext cx="155575" cy="203200"/>
            </a:xfrm>
            <a:custGeom>
              <a:avLst/>
              <a:gdLst>
                <a:gd name="connsiteX0" fmla="*/ 0 w 155722"/>
                <a:gd name="connsiteY0" fmla="*/ 0 h 202019"/>
                <a:gd name="connsiteX1" fmla="*/ 143539 w 155722"/>
                <a:gd name="connsiteY1" fmla="*/ 53163 h 202019"/>
                <a:gd name="connsiteX2" fmla="*/ 138223 w 155722"/>
                <a:gd name="connsiteY2" fmla="*/ 202019 h 202019"/>
              </a:gdLst>
              <a:ahLst/>
              <a:cxnLst>
                <a:cxn ang="0">
                  <a:pos x="connsiteX0" y="connsiteY0"/>
                </a:cxn>
                <a:cxn ang="0">
                  <a:pos x="connsiteX1" y="connsiteY1"/>
                </a:cxn>
                <a:cxn ang="0">
                  <a:pos x="connsiteX2" y="connsiteY2"/>
                </a:cxn>
              </a:cxnLst>
              <a:rect l="l" t="t" r="r" b="b"/>
              <a:pathLst>
                <a:path w="155722" h="202019">
                  <a:moveTo>
                    <a:pt x="0" y="0"/>
                  </a:moveTo>
                  <a:cubicBezTo>
                    <a:pt x="60251" y="9746"/>
                    <a:pt x="120502" y="19493"/>
                    <a:pt x="143539" y="53163"/>
                  </a:cubicBezTo>
                  <a:cubicBezTo>
                    <a:pt x="166576" y="86833"/>
                    <a:pt x="152399" y="144426"/>
                    <a:pt x="138223" y="202019"/>
                  </a:cubicBezTo>
                </a:path>
              </a:pathLst>
            </a:custGeom>
            <a:noFill/>
            <a:ln w="19050">
              <a:solidFill>
                <a:schemeClr val="tx1"/>
              </a:solidFill>
              <a:headEnd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374" name="TextBox 4"/>
            <p:cNvSpPr txBox="1">
              <a:spLocks noChangeArrowheads="1"/>
            </p:cNvSpPr>
            <p:nvPr/>
          </p:nvSpPr>
          <p:spPr bwMode="auto">
            <a:xfrm>
              <a:off x="7842250" y="4346575"/>
              <a:ext cx="363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1800">
                  <a:latin typeface="Arial" panose="020B0604020202020204" pitchFamily="34" charset="0"/>
                </a:rPr>
                <a:t>ω</a:t>
              </a:r>
              <a:endParaRPr lang="en-CA" altLang="en-US" sz="1800">
                <a:latin typeface="Arial" panose="020B0604020202020204" pitchFamily="34" charset="0"/>
              </a:endParaRPr>
            </a:p>
          </p:txBody>
        </p:sp>
      </p:grpSp>
      <p:pic>
        <p:nvPicPr>
          <p:cNvPr id="2560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4602163"/>
            <a:ext cx="451485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CAFC73AD9C6E40A08532756079ECC2" ma:contentTypeVersion="2" ma:contentTypeDescription="Create a new document." ma:contentTypeScope="" ma:versionID="c3e45a581cc654ae8656a19f9c87b034">
  <xsd:schema xmlns:xsd="http://www.w3.org/2001/XMLSchema" xmlns:xs="http://www.w3.org/2001/XMLSchema" xmlns:p="http://schemas.microsoft.com/office/2006/metadata/properties" xmlns:ns2="6aadc366-e0ef-454d-8ef9-f20d71656fc2" targetNamespace="http://schemas.microsoft.com/office/2006/metadata/properties" ma:root="true" ma:fieldsID="85a2cf402f2fdd768436e521f35a39ef" ns2:_="">
    <xsd:import namespace="6aadc366-e0ef-454d-8ef9-f20d71656f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dc366-e0ef-454d-8ef9-f20d71656f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1CE07D-B9C6-44FC-93DB-8D6698DCCF6B}"/>
</file>

<file path=customXml/itemProps2.xml><?xml version="1.0" encoding="utf-8"?>
<ds:datastoreItem xmlns:ds="http://schemas.openxmlformats.org/officeDocument/2006/customXml" ds:itemID="{933475D4-1A8B-4E73-8549-B7C3D972A6F9}"/>
</file>

<file path=customXml/itemProps3.xml><?xml version="1.0" encoding="utf-8"?>
<ds:datastoreItem xmlns:ds="http://schemas.openxmlformats.org/officeDocument/2006/customXml" ds:itemID="{4E271F1E-71F2-4338-B48B-37D791A48735}"/>
</file>

<file path=docProps/app.xml><?xml version="1.0" encoding="utf-8"?>
<Properties xmlns="http://schemas.openxmlformats.org/officeDocument/2006/extended-properties" xmlns:vt="http://schemas.openxmlformats.org/officeDocument/2006/docPropsVTypes">
  <TotalTime>9916</TotalTime>
  <Words>1872</Words>
  <Application>Microsoft Office PowerPoint</Application>
  <PresentationFormat>On-screen Show (4:3)</PresentationFormat>
  <Paragraphs>166</Paragraphs>
  <Slides>33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Symbol</vt:lpstr>
      <vt:lpstr>Times New Roman</vt:lpstr>
      <vt:lpstr>Wingdings</vt:lpstr>
      <vt:lpstr>Office Theme</vt:lpstr>
      <vt:lpstr>PowerPoint Presentation</vt:lpstr>
      <vt:lpstr>Central Dogma of life</vt:lpstr>
      <vt:lpstr>PowerPoint Presentation</vt:lpstr>
      <vt:lpstr>PowerPoint Presentation</vt:lpstr>
      <vt:lpstr>PowerPoint Presentation</vt:lpstr>
      <vt:lpstr>PowerPoint Presentation</vt:lpstr>
      <vt:lpstr>PowerPoint Presentation</vt:lpstr>
      <vt:lpstr>PowerPoint Presentation</vt:lpstr>
      <vt:lpstr>Ramachandran Plot</vt:lpstr>
      <vt:lpstr>PowerPoint Presentation</vt:lpstr>
      <vt:lpstr>PowerPoint Presentation</vt:lpstr>
      <vt:lpstr>PowerPoint Presentation</vt:lpstr>
      <vt:lpstr>PowerPoint Presentation</vt:lpstr>
      <vt:lpstr>PowerPoint Presentation</vt:lpstr>
      <vt:lpstr>Polypeptide Chains Fold into Several Domains </vt:lpstr>
      <vt:lpstr>PowerPoint Presentation</vt:lpstr>
      <vt:lpstr>PowerPoint Presentation</vt:lpstr>
      <vt:lpstr>PowerPoint Presentation</vt:lpstr>
      <vt:lpstr>φ and ψ torsion angles are the only degrees of freedom for the backbone </vt:lpstr>
      <vt:lpstr>PowerPoint Presentation</vt:lpstr>
      <vt:lpstr>PowerPoint Presentation</vt:lpstr>
      <vt:lpstr>Anfinsen’s Experiment</vt:lpstr>
      <vt:lpstr>Disulfide bond forms between two cysteine residues by reaction between the sulfhydryl (SH) side chains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student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building blocks</dc:title>
  <dc:creator>amita</dc:creator>
  <cp:lastModifiedBy>idsamanta@gmail.com</cp:lastModifiedBy>
  <cp:revision>498</cp:revision>
  <dcterms:created xsi:type="dcterms:W3CDTF">2011-07-17T18:22:45Z</dcterms:created>
  <dcterms:modified xsi:type="dcterms:W3CDTF">2021-02-11T10:02:28Z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0x01010012CAFC73AD9C6E40A08532756079ECC2</vt:lpwstr>
  </property>
</Properties>
</file>